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anva Sans" panose="020B0604020202020204" charset="0"/>
      <p:regular r:id="rId27"/>
    </p:embeddedFont>
    <p:embeddedFont>
      <p:font typeface="DM Sans" pitchFamily="2" charset="0"/>
      <p:regular r:id="rId28"/>
      <p:bold r:id="rId29"/>
      <p:italic r:id="rId30"/>
      <p:boldItalic r:id="rId31"/>
    </p:embeddedFont>
    <p:embeddedFont>
      <p:font typeface="DM Sans Bold" charset="0"/>
      <p:regular r:id="rId32"/>
    </p:embeddedFont>
    <p:embeddedFont>
      <p:font typeface="Gotham" panose="020B0604020202020204" charset="0"/>
      <p:regular r:id="rId33"/>
    </p:embeddedFont>
    <p:embeddedFont>
      <p:font typeface="Gotham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4" d="100"/>
          <a:sy n="44" d="100"/>
        </p:scale>
        <p:origin x="66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13" Type="http://schemas.openxmlformats.org/officeDocument/2006/relationships/image" Target="../media/image103.png"/><Relationship Id="rId18" Type="http://schemas.openxmlformats.org/officeDocument/2006/relationships/image" Target="../media/image108.sv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sv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svg"/><Relationship Id="rId20" Type="http://schemas.openxmlformats.org/officeDocument/2006/relationships/image" Target="../media/image1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sv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sv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svg"/><Relationship Id="rId22" Type="http://schemas.openxmlformats.org/officeDocument/2006/relationships/image" Target="../media/image112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26" Type="http://schemas.openxmlformats.org/officeDocument/2006/relationships/image" Target="../media/image58.svg"/><Relationship Id="rId3" Type="http://schemas.openxmlformats.org/officeDocument/2006/relationships/image" Target="../media/image35.png"/><Relationship Id="rId21" Type="http://schemas.openxmlformats.org/officeDocument/2006/relationships/image" Target="../media/image53.sv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5" Type="http://schemas.openxmlformats.org/officeDocument/2006/relationships/image" Target="../media/image57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svg"/><Relationship Id="rId24" Type="http://schemas.openxmlformats.org/officeDocument/2006/relationships/image" Target="../media/image56.svg"/><Relationship Id="rId5" Type="http://schemas.openxmlformats.org/officeDocument/2006/relationships/image" Target="../media/image37.png"/><Relationship Id="rId15" Type="http://schemas.openxmlformats.org/officeDocument/2006/relationships/image" Target="../media/image47.svg"/><Relationship Id="rId23" Type="http://schemas.openxmlformats.org/officeDocument/2006/relationships/image" Target="../media/image55.png"/><Relationship Id="rId28" Type="http://schemas.openxmlformats.org/officeDocument/2006/relationships/image" Target="../media/image60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svg"/><Relationship Id="rId9" Type="http://schemas.openxmlformats.org/officeDocument/2006/relationships/image" Target="../media/image41.sv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0460" y="430656"/>
            <a:ext cx="544647" cy="598044"/>
          </a:xfrm>
          <a:custGeom>
            <a:avLst/>
            <a:gdLst/>
            <a:ahLst/>
            <a:cxnLst/>
            <a:rect l="l" t="t" r="r" b="b"/>
            <a:pathLst>
              <a:path w="544647" h="598044">
                <a:moveTo>
                  <a:pt x="0" y="0"/>
                </a:moveTo>
                <a:lnTo>
                  <a:pt x="544647" y="0"/>
                </a:lnTo>
                <a:lnTo>
                  <a:pt x="544647" y="598044"/>
                </a:lnTo>
                <a:lnTo>
                  <a:pt x="0" y="59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0460" y="2789411"/>
            <a:ext cx="556799" cy="332687"/>
          </a:xfrm>
          <a:custGeom>
            <a:avLst/>
            <a:gdLst/>
            <a:ahLst/>
            <a:cxnLst/>
            <a:rect l="l" t="t" r="r" b="b"/>
            <a:pathLst>
              <a:path w="556799" h="332687">
                <a:moveTo>
                  <a:pt x="0" y="0"/>
                </a:moveTo>
                <a:lnTo>
                  <a:pt x="556799" y="0"/>
                </a:lnTo>
                <a:lnTo>
                  <a:pt x="556799" y="332687"/>
                </a:lnTo>
                <a:lnTo>
                  <a:pt x="0" y="3326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94494" y="2751311"/>
            <a:ext cx="388203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41F60"/>
                </a:solidFill>
                <a:latin typeface="Gotham"/>
                <a:ea typeface="Gotham"/>
                <a:cs typeface="Gotham"/>
                <a:sym typeface="Gotham"/>
              </a:rPr>
              <a:t>University graduation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0593" y="7559265"/>
            <a:ext cx="336609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  <a:spcBef>
                <a:spcPct val="0"/>
              </a:spcBef>
            </a:pPr>
            <a:r>
              <a:rPr lang="en-US" sz="2999" b="1">
                <a:solidFill>
                  <a:srgbClr val="7FCDFF"/>
                </a:solidFill>
                <a:latin typeface="Gotham Bold"/>
                <a:ea typeface="Gotham Bold"/>
                <a:cs typeface="Gotham Bold"/>
                <a:sym typeface="Gotham Bold"/>
              </a:rPr>
              <a:t>ADVISOR: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0593" y="8059112"/>
            <a:ext cx="3366096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041F60"/>
                </a:solidFill>
                <a:latin typeface="Gotham"/>
                <a:ea typeface="Gotham"/>
                <a:cs typeface="Gotham"/>
                <a:sym typeface="Gotham"/>
              </a:rPr>
              <a:t>PhD. Dao Ngoc Phong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01069" y="7559265"/>
            <a:ext cx="336609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  <a:spcBef>
                <a:spcPct val="0"/>
              </a:spcBef>
            </a:pPr>
            <a:r>
              <a:rPr lang="en-US" sz="2999" b="1">
                <a:solidFill>
                  <a:srgbClr val="7FCDFF"/>
                </a:solidFill>
                <a:latin typeface="Gotham Bold"/>
                <a:ea typeface="Gotham Bold"/>
                <a:cs typeface="Gotham Bold"/>
                <a:sym typeface="Gotham Bold"/>
              </a:rPr>
              <a:t>PRESENTED BY: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01069" y="8059112"/>
            <a:ext cx="6508512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041F60"/>
                </a:solidFill>
                <a:latin typeface="Gotham"/>
                <a:ea typeface="Gotham"/>
                <a:cs typeface="Gotham"/>
                <a:sym typeface="Gotham"/>
              </a:rPr>
              <a:t>Tran Manh Hung B21DCCN419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01069" y="8554412"/>
            <a:ext cx="679444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041F60"/>
                </a:solidFill>
                <a:latin typeface="Gotham"/>
                <a:ea typeface="Gotham"/>
                <a:cs typeface="Gotham"/>
                <a:sym typeface="Gotham"/>
              </a:rPr>
              <a:t>Nguyen Vinh Hiep B21DCAT084</a:t>
            </a:r>
          </a:p>
          <a:p>
            <a:pPr marL="0" lvl="0" indent="0" algn="l">
              <a:lnSpc>
                <a:spcPts val="3899"/>
              </a:lnSpc>
              <a:spcBef>
                <a:spcPct val="0"/>
              </a:spcBef>
            </a:pPr>
            <a:endParaRPr lang="en-US" sz="2999">
              <a:solidFill>
                <a:srgbClr val="041F6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0460" y="3386414"/>
            <a:ext cx="15301607" cy="243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5499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BUILDING A COLLABORATIVE SYSTEM </a:t>
            </a:r>
          </a:p>
          <a:p>
            <a:pPr algn="l">
              <a:lnSpc>
                <a:spcPts val="6440"/>
              </a:lnSpc>
            </a:pPr>
            <a:r>
              <a:rPr lang="en-US" sz="5499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TO SUPPORT LEARNING </a:t>
            </a:r>
          </a:p>
          <a:p>
            <a:pPr algn="l">
              <a:lnSpc>
                <a:spcPts val="6445"/>
              </a:lnSpc>
            </a:pPr>
            <a:r>
              <a:rPr lang="en-US" sz="5499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USING JAVA AND NEXTJS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30076"/>
            <a:ext cx="6144738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41F60"/>
                </a:solidFill>
                <a:latin typeface="Gotham"/>
                <a:ea typeface="Gotham"/>
                <a:cs typeface="Gotham"/>
                <a:sym typeface="Gotham"/>
              </a:rPr>
              <a:t>HỌC VIỆN CÔNG NGHỆ BƯU CHÍNH VIỄN THÔNG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41F6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4613" y="2512185"/>
            <a:ext cx="17078773" cy="6746115"/>
          </a:xfrm>
          <a:custGeom>
            <a:avLst/>
            <a:gdLst/>
            <a:ahLst/>
            <a:cxnLst/>
            <a:rect l="l" t="t" r="r" b="b"/>
            <a:pathLst>
              <a:path w="17078773" h="6746115">
                <a:moveTo>
                  <a:pt x="0" y="0"/>
                </a:moveTo>
                <a:lnTo>
                  <a:pt x="17078774" y="0"/>
                </a:lnTo>
                <a:lnTo>
                  <a:pt x="17078774" y="6746115"/>
                </a:lnTo>
                <a:lnTo>
                  <a:pt x="0" y="6746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286425" y="3185696"/>
            <a:ext cx="14368262" cy="6072604"/>
            <a:chOff x="0" y="0"/>
            <a:chExt cx="2888979" cy="12209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88979" cy="1220998"/>
            </a:xfrm>
            <a:custGeom>
              <a:avLst/>
              <a:gdLst/>
              <a:ahLst/>
              <a:cxnLst/>
              <a:rect l="l" t="t" r="r" b="b"/>
              <a:pathLst>
                <a:path w="2888979" h="1220998">
                  <a:moveTo>
                    <a:pt x="15087" y="0"/>
                  </a:moveTo>
                  <a:lnTo>
                    <a:pt x="2873892" y="0"/>
                  </a:lnTo>
                  <a:cubicBezTo>
                    <a:pt x="2877893" y="0"/>
                    <a:pt x="2881730" y="1590"/>
                    <a:pt x="2884560" y="4419"/>
                  </a:cubicBezTo>
                  <a:cubicBezTo>
                    <a:pt x="2887389" y="7248"/>
                    <a:pt x="2888979" y="11086"/>
                    <a:pt x="2888979" y="15087"/>
                  </a:cubicBezTo>
                  <a:lnTo>
                    <a:pt x="2888979" y="1205911"/>
                  </a:lnTo>
                  <a:cubicBezTo>
                    <a:pt x="2888979" y="1214244"/>
                    <a:pt x="2882224" y="1220998"/>
                    <a:pt x="2873892" y="1220998"/>
                  </a:cubicBezTo>
                  <a:lnTo>
                    <a:pt x="15087" y="1220998"/>
                  </a:lnTo>
                  <a:cubicBezTo>
                    <a:pt x="6755" y="1220998"/>
                    <a:pt x="0" y="1214244"/>
                    <a:pt x="0" y="1205911"/>
                  </a:cubicBezTo>
                  <a:lnTo>
                    <a:pt x="0" y="15087"/>
                  </a:lnTo>
                  <a:cubicBezTo>
                    <a:pt x="0" y="6755"/>
                    <a:pt x="6755" y="0"/>
                    <a:pt x="15087" y="0"/>
                  </a:cubicBezTo>
                  <a:close/>
                </a:path>
              </a:pathLst>
            </a:custGeom>
            <a:solidFill>
              <a:srgbClr val="E9EB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888979" cy="1268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86425" y="2827493"/>
            <a:ext cx="14173523" cy="6340370"/>
            <a:chOff x="0" y="0"/>
            <a:chExt cx="2849823" cy="1274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49823" cy="1274837"/>
            </a:xfrm>
            <a:custGeom>
              <a:avLst/>
              <a:gdLst/>
              <a:ahLst/>
              <a:cxnLst/>
              <a:rect l="l" t="t" r="r" b="b"/>
              <a:pathLst>
                <a:path w="2849823" h="1274837">
                  <a:moveTo>
                    <a:pt x="15294" y="0"/>
                  </a:moveTo>
                  <a:lnTo>
                    <a:pt x="2834529" y="0"/>
                  </a:lnTo>
                  <a:cubicBezTo>
                    <a:pt x="2838585" y="0"/>
                    <a:pt x="2842475" y="1611"/>
                    <a:pt x="2845344" y="4480"/>
                  </a:cubicBezTo>
                  <a:cubicBezTo>
                    <a:pt x="2848212" y="7348"/>
                    <a:pt x="2849823" y="11238"/>
                    <a:pt x="2849823" y="15294"/>
                  </a:cubicBezTo>
                  <a:lnTo>
                    <a:pt x="2849823" y="1259543"/>
                  </a:lnTo>
                  <a:cubicBezTo>
                    <a:pt x="2849823" y="1263599"/>
                    <a:pt x="2848212" y="1267489"/>
                    <a:pt x="2845344" y="1270358"/>
                  </a:cubicBezTo>
                  <a:cubicBezTo>
                    <a:pt x="2842475" y="1273226"/>
                    <a:pt x="2838585" y="1274837"/>
                    <a:pt x="2834529" y="1274837"/>
                  </a:cubicBezTo>
                  <a:lnTo>
                    <a:pt x="15294" y="1274837"/>
                  </a:lnTo>
                  <a:cubicBezTo>
                    <a:pt x="11238" y="1274837"/>
                    <a:pt x="7348" y="1273226"/>
                    <a:pt x="4480" y="1270358"/>
                  </a:cubicBezTo>
                  <a:cubicBezTo>
                    <a:pt x="1611" y="1267489"/>
                    <a:pt x="0" y="1263599"/>
                    <a:pt x="0" y="1259543"/>
                  </a:cubicBezTo>
                  <a:lnTo>
                    <a:pt x="0" y="15294"/>
                  </a:lnTo>
                  <a:cubicBezTo>
                    <a:pt x="0" y="11238"/>
                    <a:pt x="1611" y="7348"/>
                    <a:pt x="4480" y="4480"/>
                  </a:cubicBezTo>
                  <a:cubicBezTo>
                    <a:pt x="7348" y="1611"/>
                    <a:pt x="11238" y="0"/>
                    <a:pt x="15294" y="0"/>
                  </a:cubicBezTo>
                  <a:close/>
                </a:path>
              </a:pathLst>
            </a:custGeom>
            <a:solidFill>
              <a:srgbClr val="FCF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49823" cy="132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259630" y="3146149"/>
            <a:ext cx="11768741" cy="5703059"/>
          </a:xfrm>
          <a:custGeom>
            <a:avLst/>
            <a:gdLst/>
            <a:ahLst/>
            <a:cxnLst/>
            <a:rect l="l" t="t" r="r" b="b"/>
            <a:pathLst>
              <a:path w="11768741" h="5703059">
                <a:moveTo>
                  <a:pt x="0" y="0"/>
                </a:moveTo>
                <a:lnTo>
                  <a:pt x="11768740" y="0"/>
                </a:lnTo>
                <a:lnTo>
                  <a:pt x="11768740" y="5703059"/>
                </a:lnTo>
                <a:lnTo>
                  <a:pt x="0" y="5703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412341" y="1873590"/>
            <a:ext cx="14546722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667198"/>
                </a:solidFill>
                <a:latin typeface="Canva Sans"/>
                <a:ea typeface="Canva Sans"/>
                <a:cs typeface="Canva Sans"/>
                <a:sym typeface="Canva Sans"/>
              </a:rPr>
              <a:t>Showing the functionalities related to documents such as creating, reverting the document to the previous versions,…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7145" y="1180170"/>
            <a:ext cx="1233371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4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Document management UC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4613" y="2512185"/>
            <a:ext cx="17078773" cy="6746115"/>
          </a:xfrm>
          <a:custGeom>
            <a:avLst/>
            <a:gdLst/>
            <a:ahLst/>
            <a:cxnLst/>
            <a:rect l="l" t="t" r="r" b="b"/>
            <a:pathLst>
              <a:path w="17078773" h="6746115">
                <a:moveTo>
                  <a:pt x="0" y="0"/>
                </a:moveTo>
                <a:lnTo>
                  <a:pt x="17078774" y="0"/>
                </a:lnTo>
                <a:lnTo>
                  <a:pt x="17078774" y="6746115"/>
                </a:lnTo>
                <a:lnTo>
                  <a:pt x="0" y="6746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286425" y="3185696"/>
            <a:ext cx="14368262" cy="6072604"/>
            <a:chOff x="0" y="0"/>
            <a:chExt cx="2888979" cy="12209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88979" cy="1220998"/>
            </a:xfrm>
            <a:custGeom>
              <a:avLst/>
              <a:gdLst/>
              <a:ahLst/>
              <a:cxnLst/>
              <a:rect l="l" t="t" r="r" b="b"/>
              <a:pathLst>
                <a:path w="2888979" h="1220998">
                  <a:moveTo>
                    <a:pt x="15087" y="0"/>
                  </a:moveTo>
                  <a:lnTo>
                    <a:pt x="2873892" y="0"/>
                  </a:lnTo>
                  <a:cubicBezTo>
                    <a:pt x="2877893" y="0"/>
                    <a:pt x="2881730" y="1590"/>
                    <a:pt x="2884560" y="4419"/>
                  </a:cubicBezTo>
                  <a:cubicBezTo>
                    <a:pt x="2887389" y="7248"/>
                    <a:pt x="2888979" y="11086"/>
                    <a:pt x="2888979" y="15087"/>
                  </a:cubicBezTo>
                  <a:lnTo>
                    <a:pt x="2888979" y="1205911"/>
                  </a:lnTo>
                  <a:cubicBezTo>
                    <a:pt x="2888979" y="1214244"/>
                    <a:pt x="2882224" y="1220998"/>
                    <a:pt x="2873892" y="1220998"/>
                  </a:cubicBezTo>
                  <a:lnTo>
                    <a:pt x="15087" y="1220998"/>
                  </a:lnTo>
                  <a:cubicBezTo>
                    <a:pt x="6755" y="1220998"/>
                    <a:pt x="0" y="1214244"/>
                    <a:pt x="0" y="1205911"/>
                  </a:cubicBezTo>
                  <a:lnTo>
                    <a:pt x="0" y="15087"/>
                  </a:lnTo>
                  <a:cubicBezTo>
                    <a:pt x="0" y="6755"/>
                    <a:pt x="6755" y="0"/>
                    <a:pt x="15087" y="0"/>
                  </a:cubicBezTo>
                  <a:close/>
                </a:path>
              </a:pathLst>
            </a:custGeom>
            <a:solidFill>
              <a:srgbClr val="E9EB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888979" cy="1268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86425" y="2827493"/>
            <a:ext cx="14173523" cy="6340370"/>
            <a:chOff x="0" y="0"/>
            <a:chExt cx="2849823" cy="1274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49823" cy="1274837"/>
            </a:xfrm>
            <a:custGeom>
              <a:avLst/>
              <a:gdLst/>
              <a:ahLst/>
              <a:cxnLst/>
              <a:rect l="l" t="t" r="r" b="b"/>
              <a:pathLst>
                <a:path w="2849823" h="1274837">
                  <a:moveTo>
                    <a:pt x="15294" y="0"/>
                  </a:moveTo>
                  <a:lnTo>
                    <a:pt x="2834529" y="0"/>
                  </a:lnTo>
                  <a:cubicBezTo>
                    <a:pt x="2838585" y="0"/>
                    <a:pt x="2842475" y="1611"/>
                    <a:pt x="2845344" y="4480"/>
                  </a:cubicBezTo>
                  <a:cubicBezTo>
                    <a:pt x="2848212" y="7348"/>
                    <a:pt x="2849823" y="11238"/>
                    <a:pt x="2849823" y="15294"/>
                  </a:cubicBezTo>
                  <a:lnTo>
                    <a:pt x="2849823" y="1259543"/>
                  </a:lnTo>
                  <a:cubicBezTo>
                    <a:pt x="2849823" y="1263599"/>
                    <a:pt x="2848212" y="1267489"/>
                    <a:pt x="2845344" y="1270358"/>
                  </a:cubicBezTo>
                  <a:cubicBezTo>
                    <a:pt x="2842475" y="1273226"/>
                    <a:pt x="2838585" y="1274837"/>
                    <a:pt x="2834529" y="1274837"/>
                  </a:cubicBezTo>
                  <a:lnTo>
                    <a:pt x="15294" y="1274837"/>
                  </a:lnTo>
                  <a:cubicBezTo>
                    <a:pt x="11238" y="1274837"/>
                    <a:pt x="7348" y="1273226"/>
                    <a:pt x="4480" y="1270358"/>
                  </a:cubicBezTo>
                  <a:cubicBezTo>
                    <a:pt x="1611" y="1267489"/>
                    <a:pt x="0" y="1263599"/>
                    <a:pt x="0" y="1259543"/>
                  </a:cubicBezTo>
                  <a:lnTo>
                    <a:pt x="0" y="15294"/>
                  </a:lnTo>
                  <a:cubicBezTo>
                    <a:pt x="0" y="11238"/>
                    <a:pt x="1611" y="7348"/>
                    <a:pt x="4480" y="4480"/>
                  </a:cubicBezTo>
                  <a:cubicBezTo>
                    <a:pt x="7348" y="1611"/>
                    <a:pt x="11238" y="0"/>
                    <a:pt x="15294" y="0"/>
                  </a:cubicBezTo>
                  <a:close/>
                </a:path>
              </a:pathLst>
            </a:custGeom>
            <a:solidFill>
              <a:srgbClr val="FCF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49823" cy="132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559299" y="3071882"/>
            <a:ext cx="9627773" cy="5851591"/>
          </a:xfrm>
          <a:custGeom>
            <a:avLst/>
            <a:gdLst/>
            <a:ahLst/>
            <a:cxnLst/>
            <a:rect l="l" t="t" r="r" b="b"/>
            <a:pathLst>
              <a:path w="7726285" h="5851591">
                <a:moveTo>
                  <a:pt x="0" y="0"/>
                </a:moveTo>
                <a:lnTo>
                  <a:pt x="7726284" y="0"/>
                </a:lnTo>
                <a:lnTo>
                  <a:pt x="7726284" y="5851592"/>
                </a:lnTo>
                <a:lnTo>
                  <a:pt x="0" y="5851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412341" y="1873590"/>
            <a:ext cx="14546722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667198"/>
                </a:solidFill>
                <a:latin typeface="Canva Sans"/>
                <a:ea typeface="Canva Sans"/>
                <a:cs typeface="Canva Sans"/>
                <a:sym typeface="Canva Sans"/>
              </a:rPr>
              <a:t>Facilitating academic exchange through a structured Q&amp;A and discussion platform.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667198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977145" y="1180170"/>
            <a:ext cx="12333710" cy="71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0"/>
              </a:lnSpc>
            </a:pPr>
            <a:r>
              <a:rPr lang="en-US" sz="4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Post management UC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32621" y="0"/>
            <a:ext cx="7566660" cy="10287000"/>
          </a:xfrm>
          <a:custGeom>
            <a:avLst/>
            <a:gdLst/>
            <a:ahLst/>
            <a:cxnLst/>
            <a:rect l="l" t="t" r="r" b="b"/>
            <a:pathLst>
              <a:path w="7566660" h="10287000">
                <a:moveTo>
                  <a:pt x="0" y="0"/>
                </a:moveTo>
                <a:lnTo>
                  <a:pt x="7566660" y="0"/>
                </a:lnTo>
                <a:lnTo>
                  <a:pt x="75666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70995" y="4259834"/>
            <a:ext cx="8361626" cy="1776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4"/>
              </a:lnSpc>
            </a:pPr>
            <a:r>
              <a:rPr lang="en-US" sz="40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Sequence diagram for the Project task structure management UC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21978" y="0"/>
            <a:ext cx="7378802" cy="10287000"/>
          </a:xfrm>
          <a:custGeom>
            <a:avLst/>
            <a:gdLst/>
            <a:ahLst/>
            <a:cxnLst/>
            <a:rect l="l" t="t" r="r" b="b"/>
            <a:pathLst>
              <a:path w="7378802" h="10287000">
                <a:moveTo>
                  <a:pt x="0" y="0"/>
                </a:moveTo>
                <a:lnTo>
                  <a:pt x="7378803" y="0"/>
                </a:lnTo>
                <a:lnTo>
                  <a:pt x="737880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94906" y="4555109"/>
            <a:ext cx="7894248" cy="1186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4"/>
              </a:lnSpc>
            </a:pPr>
            <a:r>
              <a:rPr lang="en-US" sz="40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Sequence diagram for the Document management UC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83595" y="0"/>
            <a:ext cx="6560644" cy="10287000"/>
          </a:xfrm>
          <a:custGeom>
            <a:avLst/>
            <a:gdLst/>
            <a:ahLst/>
            <a:cxnLst/>
            <a:rect l="l" t="t" r="r" b="b"/>
            <a:pathLst>
              <a:path w="6560644" h="10287000">
                <a:moveTo>
                  <a:pt x="0" y="0"/>
                </a:moveTo>
                <a:lnTo>
                  <a:pt x="6560644" y="0"/>
                </a:lnTo>
                <a:lnTo>
                  <a:pt x="65606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39595" y="4497222"/>
            <a:ext cx="8704405" cy="130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2"/>
              </a:lnSpc>
            </a:pPr>
            <a:r>
              <a:rPr lang="en-US" sz="44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Sequence diagram for the Post management UC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59859" y="257175"/>
            <a:ext cx="9999441" cy="9772650"/>
          </a:xfrm>
          <a:custGeom>
            <a:avLst/>
            <a:gdLst/>
            <a:ahLst/>
            <a:cxnLst/>
            <a:rect l="l" t="t" r="r" b="b"/>
            <a:pathLst>
              <a:path w="9999441" h="9772650">
                <a:moveTo>
                  <a:pt x="0" y="0"/>
                </a:moveTo>
                <a:lnTo>
                  <a:pt x="9999441" y="0"/>
                </a:lnTo>
                <a:lnTo>
                  <a:pt x="9999441" y="9772650"/>
                </a:lnTo>
                <a:lnTo>
                  <a:pt x="0" y="9772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76894" y="4685388"/>
            <a:ext cx="6214269" cy="71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0"/>
              </a:lnSpc>
            </a:pPr>
            <a:r>
              <a:rPr lang="en-US" sz="4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System architecture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81092"/>
            <a:ext cx="18288000" cy="8705908"/>
          </a:xfrm>
          <a:custGeom>
            <a:avLst/>
            <a:gdLst/>
            <a:ahLst/>
            <a:cxnLst/>
            <a:rect l="l" t="t" r="r" b="b"/>
            <a:pathLst>
              <a:path w="18288000" h="8705908">
                <a:moveTo>
                  <a:pt x="0" y="0"/>
                </a:moveTo>
                <a:lnTo>
                  <a:pt x="18288000" y="0"/>
                </a:lnTo>
                <a:lnTo>
                  <a:pt x="18288000" y="8705908"/>
                </a:lnTo>
                <a:lnTo>
                  <a:pt x="0" y="8705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977145" y="676961"/>
            <a:ext cx="12333710" cy="71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0"/>
              </a:lnSpc>
            </a:pPr>
            <a:r>
              <a:rPr lang="en-US" sz="4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Overall system database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395354" y="-1426129"/>
            <a:ext cx="9355714" cy="13066433"/>
            <a:chOff x="0" y="0"/>
            <a:chExt cx="660400" cy="9223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922332"/>
            </a:xfrm>
            <a:custGeom>
              <a:avLst/>
              <a:gdLst/>
              <a:ahLst/>
              <a:cxnLst/>
              <a:rect l="l" t="t" r="r" b="b"/>
              <a:pathLst>
                <a:path w="660400" h="922332">
                  <a:moveTo>
                    <a:pt x="220252" y="903263"/>
                  </a:moveTo>
                  <a:cubicBezTo>
                    <a:pt x="254109" y="914777"/>
                    <a:pt x="292600" y="922332"/>
                    <a:pt x="330378" y="922332"/>
                  </a:cubicBezTo>
                  <a:cubicBezTo>
                    <a:pt x="368157" y="922332"/>
                    <a:pt x="404509" y="915855"/>
                    <a:pt x="438009" y="904341"/>
                  </a:cubicBezTo>
                  <a:cubicBezTo>
                    <a:pt x="438723" y="903982"/>
                    <a:pt x="439435" y="903982"/>
                    <a:pt x="440148" y="903622"/>
                  </a:cubicBezTo>
                  <a:cubicBezTo>
                    <a:pt x="565955" y="857567"/>
                    <a:pt x="658618" y="735953"/>
                    <a:pt x="660400" y="59139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90958"/>
                  </a:lnTo>
                  <a:cubicBezTo>
                    <a:pt x="1782" y="736672"/>
                    <a:pt x="93019" y="858287"/>
                    <a:pt x="220252" y="90326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gradFill>
                <a:gsLst>
                  <a:gs pos="0">
                    <a:srgbClr val="6AD572">
                      <a:alpha val="100000"/>
                    </a:srgbClr>
                  </a:gs>
                  <a:gs pos="100000">
                    <a:srgbClr val="65A6F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60400" cy="842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84986" y="3877195"/>
            <a:ext cx="8732479" cy="69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0"/>
              </a:lnSpc>
            </a:pPr>
            <a:r>
              <a:rPr lang="en-US" sz="4625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User Interface (UI)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4986" y="6846844"/>
            <a:ext cx="43434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University graduation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4986" y="7267849"/>
            <a:ext cx="43434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2021-2025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6745135"/>
            <a:ext cx="9144000" cy="5026331"/>
            <a:chOff x="0" y="0"/>
            <a:chExt cx="1558708" cy="85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8708" cy="856800"/>
            </a:xfrm>
            <a:custGeom>
              <a:avLst/>
              <a:gdLst/>
              <a:ahLst/>
              <a:cxnLst/>
              <a:rect l="l" t="t" r="r" b="b"/>
              <a:pathLst>
                <a:path w="1558708" h="856800">
                  <a:moveTo>
                    <a:pt x="0" y="0"/>
                  </a:moveTo>
                  <a:lnTo>
                    <a:pt x="1558708" y="0"/>
                  </a:lnTo>
                  <a:lnTo>
                    <a:pt x="1558708" y="856800"/>
                  </a:lnTo>
                  <a:lnTo>
                    <a:pt x="0" y="856800"/>
                  </a:lnTo>
                  <a:close/>
                </a:path>
              </a:pathLst>
            </a:custGeom>
            <a:blipFill>
              <a:blip r:embed="rId2"/>
              <a:stretch>
                <a:fillRect t="-1112" b="-11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7625" y="4191148"/>
            <a:ext cx="7891760" cy="3970885"/>
            <a:chOff x="0" y="0"/>
            <a:chExt cx="2198935" cy="11064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98935" cy="1106435"/>
            </a:xfrm>
            <a:custGeom>
              <a:avLst/>
              <a:gdLst/>
              <a:ahLst/>
              <a:cxnLst/>
              <a:rect l="l" t="t" r="r" b="b"/>
              <a:pathLst>
                <a:path w="2198935" h="1106435">
                  <a:moveTo>
                    <a:pt x="0" y="0"/>
                  </a:moveTo>
                  <a:lnTo>
                    <a:pt x="2198935" y="0"/>
                  </a:lnTo>
                  <a:lnTo>
                    <a:pt x="2198935" y="1106435"/>
                  </a:lnTo>
                  <a:lnTo>
                    <a:pt x="0" y="1106435"/>
                  </a:lnTo>
                  <a:close/>
                </a:path>
              </a:pathLst>
            </a:custGeom>
            <a:blipFill>
              <a:blip r:embed="rId3"/>
              <a:stretch>
                <a:fillRect t="-2169" b="-216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2343150"/>
            <a:ext cx="9096375" cy="4391025"/>
            <a:chOff x="0" y="0"/>
            <a:chExt cx="2198935" cy="10614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98935" cy="1061475"/>
            </a:xfrm>
            <a:custGeom>
              <a:avLst/>
              <a:gdLst/>
              <a:ahLst/>
              <a:cxnLst/>
              <a:rect l="l" t="t" r="r" b="b"/>
              <a:pathLst>
                <a:path w="2198935" h="1061475">
                  <a:moveTo>
                    <a:pt x="0" y="0"/>
                  </a:moveTo>
                  <a:lnTo>
                    <a:pt x="2198935" y="0"/>
                  </a:lnTo>
                  <a:lnTo>
                    <a:pt x="2198935" y="1061475"/>
                  </a:lnTo>
                  <a:lnTo>
                    <a:pt x="0" y="1061475"/>
                  </a:lnTo>
                  <a:close/>
                </a:path>
              </a:pathLst>
            </a:custGeom>
            <a:blipFill>
              <a:blip r:embed="rId4"/>
              <a:stretch>
                <a:fillRect t="-235" b="-2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7939385" y="4001732"/>
            <a:ext cx="1204615" cy="727286"/>
          </a:xfrm>
          <a:custGeom>
            <a:avLst/>
            <a:gdLst/>
            <a:ahLst/>
            <a:cxnLst/>
            <a:rect l="l" t="t" r="r" b="b"/>
            <a:pathLst>
              <a:path w="1204615" h="727286">
                <a:moveTo>
                  <a:pt x="0" y="0"/>
                </a:moveTo>
                <a:lnTo>
                  <a:pt x="1204615" y="0"/>
                </a:lnTo>
                <a:lnTo>
                  <a:pt x="1204615" y="727286"/>
                </a:lnTo>
                <a:lnTo>
                  <a:pt x="0" y="7272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1038225"/>
            <a:ext cx="14341319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User Management interfaces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879208"/>
            <a:ext cx="6119200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667198"/>
                </a:solidFill>
                <a:latin typeface="Canva Sans"/>
                <a:ea typeface="Canva Sans"/>
                <a:cs typeface="Canva Sans"/>
                <a:sym typeface="Canva Sans"/>
              </a:rPr>
              <a:t>Interfaces for authentication flows, and personalized system settings</a:t>
            </a:r>
          </a:p>
        </p:txBody>
      </p:sp>
      <p:sp>
        <p:nvSpPr>
          <p:cNvPr id="11" name="Freeform 11"/>
          <p:cNvSpPr/>
          <p:nvPr/>
        </p:nvSpPr>
        <p:spPr>
          <a:xfrm flipV="1">
            <a:off x="7939385" y="7048702"/>
            <a:ext cx="1204615" cy="727286"/>
          </a:xfrm>
          <a:custGeom>
            <a:avLst/>
            <a:gdLst/>
            <a:ahLst/>
            <a:cxnLst/>
            <a:rect l="l" t="t" r="r" b="b"/>
            <a:pathLst>
              <a:path w="1204615" h="727286">
                <a:moveTo>
                  <a:pt x="0" y="727286"/>
                </a:moveTo>
                <a:lnTo>
                  <a:pt x="1204615" y="727286"/>
                </a:lnTo>
                <a:lnTo>
                  <a:pt x="1204615" y="0"/>
                </a:lnTo>
                <a:lnTo>
                  <a:pt x="0" y="0"/>
                </a:lnTo>
                <a:lnTo>
                  <a:pt x="0" y="72728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6030600"/>
            <a:ext cx="9144000" cy="4342171"/>
            <a:chOff x="0" y="0"/>
            <a:chExt cx="1960863" cy="9311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0863" cy="931146"/>
            </a:xfrm>
            <a:custGeom>
              <a:avLst/>
              <a:gdLst/>
              <a:ahLst/>
              <a:cxnLst/>
              <a:rect l="l" t="t" r="r" b="b"/>
              <a:pathLst>
                <a:path w="1960863" h="931146">
                  <a:moveTo>
                    <a:pt x="0" y="0"/>
                  </a:moveTo>
                  <a:lnTo>
                    <a:pt x="1960863" y="0"/>
                  </a:lnTo>
                  <a:lnTo>
                    <a:pt x="1960863" y="931146"/>
                  </a:lnTo>
                  <a:lnTo>
                    <a:pt x="0" y="931146"/>
                  </a:lnTo>
                  <a:close/>
                </a:path>
              </a:pathLst>
            </a:custGeom>
            <a:blipFill>
              <a:blip r:embed="rId2"/>
              <a:stretch>
                <a:fillRect l="-33" r="-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7625" y="4191148"/>
            <a:ext cx="7891760" cy="3970885"/>
            <a:chOff x="0" y="0"/>
            <a:chExt cx="2198935" cy="11064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98935" cy="1106435"/>
            </a:xfrm>
            <a:custGeom>
              <a:avLst/>
              <a:gdLst/>
              <a:ahLst/>
              <a:cxnLst/>
              <a:rect l="l" t="t" r="r" b="b"/>
              <a:pathLst>
                <a:path w="2198935" h="1106435">
                  <a:moveTo>
                    <a:pt x="0" y="0"/>
                  </a:moveTo>
                  <a:lnTo>
                    <a:pt x="2198935" y="0"/>
                  </a:lnTo>
                  <a:lnTo>
                    <a:pt x="2198935" y="1106435"/>
                  </a:lnTo>
                  <a:lnTo>
                    <a:pt x="0" y="1106435"/>
                  </a:lnTo>
                  <a:close/>
                </a:path>
              </a:pathLst>
            </a:custGeom>
            <a:blipFill>
              <a:blip r:embed="rId3"/>
              <a:stretch>
                <a:fillRect l="-3840" r="-38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2273283"/>
            <a:ext cx="9375719" cy="3757318"/>
            <a:chOff x="0" y="0"/>
            <a:chExt cx="2266463" cy="9082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66463" cy="908284"/>
            </a:xfrm>
            <a:custGeom>
              <a:avLst/>
              <a:gdLst/>
              <a:ahLst/>
              <a:cxnLst/>
              <a:rect l="l" t="t" r="r" b="b"/>
              <a:pathLst>
                <a:path w="2266463" h="908284">
                  <a:moveTo>
                    <a:pt x="0" y="0"/>
                  </a:moveTo>
                  <a:lnTo>
                    <a:pt x="2266463" y="0"/>
                  </a:lnTo>
                  <a:lnTo>
                    <a:pt x="2266463" y="908284"/>
                  </a:lnTo>
                  <a:lnTo>
                    <a:pt x="0" y="908284"/>
                  </a:lnTo>
                  <a:close/>
                </a:path>
              </a:pathLst>
            </a:custGeom>
            <a:blipFill>
              <a:blip r:embed="rId4"/>
              <a:stretch>
                <a:fillRect t="-6711" b="-67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7939385" y="4001732"/>
            <a:ext cx="1204615" cy="727286"/>
          </a:xfrm>
          <a:custGeom>
            <a:avLst/>
            <a:gdLst/>
            <a:ahLst/>
            <a:cxnLst/>
            <a:rect l="l" t="t" r="r" b="b"/>
            <a:pathLst>
              <a:path w="1204615" h="727286">
                <a:moveTo>
                  <a:pt x="0" y="0"/>
                </a:moveTo>
                <a:lnTo>
                  <a:pt x="1204615" y="0"/>
                </a:lnTo>
                <a:lnTo>
                  <a:pt x="1204615" y="727286"/>
                </a:lnTo>
                <a:lnTo>
                  <a:pt x="0" y="7272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1038225"/>
            <a:ext cx="14341319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Personal Scheduling interfaces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879208"/>
            <a:ext cx="6119200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667198"/>
                </a:solidFill>
                <a:latin typeface="Canva Sans"/>
                <a:ea typeface="Canva Sans"/>
                <a:cs typeface="Canva Sans"/>
                <a:sym typeface="Canva Sans"/>
              </a:rPr>
              <a:t>Scheduling interfaces featuring synchronized private and team calendars</a:t>
            </a:r>
          </a:p>
        </p:txBody>
      </p:sp>
      <p:sp>
        <p:nvSpPr>
          <p:cNvPr id="11" name="Freeform 11"/>
          <p:cNvSpPr/>
          <p:nvPr/>
        </p:nvSpPr>
        <p:spPr>
          <a:xfrm flipV="1">
            <a:off x="7939385" y="7048702"/>
            <a:ext cx="1204615" cy="727286"/>
          </a:xfrm>
          <a:custGeom>
            <a:avLst/>
            <a:gdLst/>
            <a:ahLst/>
            <a:cxnLst/>
            <a:rect l="l" t="t" r="r" b="b"/>
            <a:pathLst>
              <a:path w="1204615" h="727286">
                <a:moveTo>
                  <a:pt x="0" y="727286"/>
                </a:moveTo>
                <a:lnTo>
                  <a:pt x="1204615" y="727286"/>
                </a:lnTo>
                <a:lnTo>
                  <a:pt x="1204615" y="0"/>
                </a:lnTo>
                <a:lnTo>
                  <a:pt x="0" y="0"/>
                </a:lnTo>
                <a:lnTo>
                  <a:pt x="0" y="72728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5720" y="5145929"/>
            <a:ext cx="18379440" cy="37360"/>
          </a:xfrm>
          <a:prstGeom prst="line">
            <a:avLst/>
          </a:prstGeom>
          <a:ln w="381000" cap="rnd">
            <a:gradFill>
              <a:gsLst>
                <a:gs pos="0">
                  <a:srgbClr val="6AD572">
                    <a:alpha val="100000"/>
                  </a:srgbClr>
                </a:gs>
                <a:gs pos="100000">
                  <a:srgbClr val="65A6FE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520897" y="4548457"/>
            <a:ext cx="1131708" cy="1349995"/>
            <a:chOff x="0" y="0"/>
            <a:chExt cx="1508944" cy="1799993"/>
          </a:xfrm>
        </p:grpSpPr>
        <p:sp>
          <p:nvSpPr>
            <p:cNvPr id="4" name="Freeform 4"/>
            <p:cNvSpPr/>
            <p:nvPr/>
          </p:nvSpPr>
          <p:spPr>
            <a:xfrm rot="5400000">
              <a:off x="-116491" y="174558"/>
              <a:ext cx="1741926" cy="1508944"/>
            </a:xfrm>
            <a:custGeom>
              <a:avLst/>
              <a:gdLst/>
              <a:ahLst/>
              <a:cxnLst/>
              <a:rect l="l" t="t" r="r" b="b"/>
              <a:pathLst>
                <a:path w="1741926" h="1508944">
                  <a:moveTo>
                    <a:pt x="0" y="0"/>
                  </a:moveTo>
                  <a:lnTo>
                    <a:pt x="1741926" y="0"/>
                  </a:lnTo>
                  <a:lnTo>
                    <a:pt x="1741926" y="1508944"/>
                  </a:lnTo>
                  <a:lnTo>
                    <a:pt x="0" y="1508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105336" y="79225"/>
              <a:ext cx="1298272" cy="1510717"/>
              <a:chOff x="0" y="0"/>
              <a:chExt cx="6985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14823"/>
                <a:ext cx="698500" cy="783155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783155">
                    <a:moveTo>
                      <a:pt x="396747" y="12812"/>
                    </a:moveTo>
                    <a:lnTo>
                      <a:pt x="651003" y="160742"/>
                    </a:lnTo>
                    <a:cubicBezTo>
                      <a:pt x="680409" y="177852"/>
                      <a:pt x="698500" y="209307"/>
                      <a:pt x="698500" y="243328"/>
                    </a:cubicBezTo>
                    <a:lnTo>
                      <a:pt x="698500" y="539826"/>
                    </a:lnTo>
                    <a:cubicBezTo>
                      <a:pt x="698500" y="573847"/>
                      <a:pt x="680409" y="605302"/>
                      <a:pt x="651003" y="622412"/>
                    </a:cubicBezTo>
                    <a:lnTo>
                      <a:pt x="396747" y="770342"/>
                    </a:lnTo>
                    <a:cubicBezTo>
                      <a:pt x="367386" y="787425"/>
                      <a:pt x="331114" y="787425"/>
                      <a:pt x="301753" y="770342"/>
                    </a:cubicBezTo>
                    <a:lnTo>
                      <a:pt x="47497" y="622412"/>
                    </a:lnTo>
                    <a:cubicBezTo>
                      <a:pt x="18091" y="605302"/>
                      <a:pt x="0" y="573847"/>
                      <a:pt x="0" y="539826"/>
                    </a:cubicBezTo>
                    <a:lnTo>
                      <a:pt x="0" y="243328"/>
                    </a:lnTo>
                    <a:cubicBezTo>
                      <a:pt x="0" y="209307"/>
                      <a:pt x="18091" y="177852"/>
                      <a:pt x="47497" y="160742"/>
                    </a:cubicBezTo>
                    <a:lnTo>
                      <a:pt x="301753" y="12812"/>
                    </a:lnTo>
                    <a:cubicBezTo>
                      <a:pt x="331114" y="-4271"/>
                      <a:pt x="367386" y="-4271"/>
                      <a:pt x="396747" y="12812"/>
                    </a:cubicBezTo>
                    <a:close/>
                  </a:path>
                </a:pathLst>
              </a:custGeom>
              <a:solidFill>
                <a:srgbClr val="539DA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92075"/>
                <a:ext cx="698500" cy="581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88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05336" y="0"/>
              <a:ext cx="1298272" cy="1510717"/>
              <a:chOff x="0" y="0"/>
              <a:chExt cx="6985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14823"/>
                <a:ext cx="698500" cy="783155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783155">
                    <a:moveTo>
                      <a:pt x="396747" y="12812"/>
                    </a:moveTo>
                    <a:lnTo>
                      <a:pt x="651003" y="160742"/>
                    </a:lnTo>
                    <a:cubicBezTo>
                      <a:pt x="680409" y="177852"/>
                      <a:pt x="698500" y="209307"/>
                      <a:pt x="698500" y="243328"/>
                    </a:cubicBezTo>
                    <a:lnTo>
                      <a:pt x="698500" y="539826"/>
                    </a:lnTo>
                    <a:cubicBezTo>
                      <a:pt x="698500" y="573847"/>
                      <a:pt x="680409" y="605302"/>
                      <a:pt x="651003" y="622412"/>
                    </a:cubicBezTo>
                    <a:lnTo>
                      <a:pt x="396747" y="770342"/>
                    </a:lnTo>
                    <a:cubicBezTo>
                      <a:pt x="367386" y="787425"/>
                      <a:pt x="331114" y="787425"/>
                      <a:pt x="301753" y="770342"/>
                    </a:cubicBezTo>
                    <a:lnTo>
                      <a:pt x="47497" y="622412"/>
                    </a:lnTo>
                    <a:cubicBezTo>
                      <a:pt x="18091" y="605302"/>
                      <a:pt x="0" y="573847"/>
                      <a:pt x="0" y="539826"/>
                    </a:cubicBezTo>
                    <a:lnTo>
                      <a:pt x="0" y="243328"/>
                    </a:lnTo>
                    <a:cubicBezTo>
                      <a:pt x="0" y="209307"/>
                      <a:pt x="18091" y="177852"/>
                      <a:pt x="47497" y="160742"/>
                    </a:cubicBezTo>
                    <a:lnTo>
                      <a:pt x="301753" y="12812"/>
                    </a:lnTo>
                    <a:cubicBezTo>
                      <a:pt x="331114" y="-4271"/>
                      <a:pt x="367386" y="-4271"/>
                      <a:pt x="396747" y="12812"/>
                    </a:cubicBezTo>
                    <a:close/>
                  </a:path>
                </a:pathLst>
              </a:custGeom>
              <a:solidFill>
                <a:srgbClr val="539DA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92075"/>
                <a:ext cx="698500" cy="581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88"/>
                  </a:lnSpc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6328034" y="4554878"/>
            <a:ext cx="1131708" cy="1349995"/>
            <a:chOff x="0" y="0"/>
            <a:chExt cx="1508944" cy="1799993"/>
          </a:xfrm>
        </p:grpSpPr>
        <p:sp>
          <p:nvSpPr>
            <p:cNvPr id="12" name="Freeform 12"/>
            <p:cNvSpPr/>
            <p:nvPr/>
          </p:nvSpPr>
          <p:spPr>
            <a:xfrm rot="5400000">
              <a:off x="-116491" y="174558"/>
              <a:ext cx="1741926" cy="1508944"/>
            </a:xfrm>
            <a:custGeom>
              <a:avLst/>
              <a:gdLst/>
              <a:ahLst/>
              <a:cxnLst/>
              <a:rect l="l" t="t" r="r" b="b"/>
              <a:pathLst>
                <a:path w="1741926" h="1508944">
                  <a:moveTo>
                    <a:pt x="0" y="0"/>
                  </a:moveTo>
                  <a:lnTo>
                    <a:pt x="1741926" y="0"/>
                  </a:lnTo>
                  <a:lnTo>
                    <a:pt x="1741926" y="1508944"/>
                  </a:lnTo>
                  <a:lnTo>
                    <a:pt x="0" y="1508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105336" y="79225"/>
              <a:ext cx="1298272" cy="1510717"/>
              <a:chOff x="0" y="0"/>
              <a:chExt cx="6985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14823"/>
                <a:ext cx="698500" cy="783155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783155">
                    <a:moveTo>
                      <a:pt x="396747" y="12812"/>
                    </a:moveTo>
                    <a:lnTo>
                      <a:pt x="651003" y="160742"/>
                    </a:lnTo>
                    <a:cubicBezTo>
                      <a:pt x="680409" y="177852"/>
                      <a:pt x="698500" y="209307"/>
                      <a:pt x="698500" y="243328"/>
                    </a:cubicBezTo>
                    <a:lnTo>
                      <a:pt x="698500" y="539826"/>
                    </a:lnTo>
                    <a:cubicBezTo>
                      <a:pt x="698500" y="573847"/>
                      <a:pt x="680409" y="605302"/>
                      <a:pt x="651003" y="622412"/>
                    </a:cubicBezTo>
                    <a:lnTo>
                      <a:pt x="396747" y="770342"/>
                    </a:lnTo>
                    <a:cubicBezTo>
                      <a:pt x="367386" y="787425"/>
                      <a:pt x="331114" y="787425"/>
                      <a:pt x="301753" y="770342"/>
                    </a:cubicBezTo>
                    <a:lnTo>
                      <a:pt x="47497" y="622412"/>
                    </a:lnTo>
                    <a:cubicBezTo>
                      <a:pt x="18091" y="605302"/>
                      <a:pt x="0" y="573847"/>
                      <a:pt x="0" y="539826"/>
                    </a:cubicBezTo>
                    <a:lnTo>
                      <a:pt x="0" y="243328"/>
                    </a:lnTo>
                    <a:cubicBezTo>
                      <a:pt x="0" y="209307"/>
                      <a:pt x="18091" y="177852"/>
                      <a:pt x="47497" y="160742"/>
                    </a:cubicBezTo>
                    <a:lnTo>
                      <a:pt x="301753" y="12812"/>
                    </a:lnTo>
                    <a:cubicBezTo>
                      <a:pt x="331114" y="-4271"/>
                      <a:pt x="367386" y="-4271"/>
                      <a:pt x="396747" y="12812"/>
                    </a:cubicBezTo>
                    <a:close/>
                  </a:path>
                </a:pathLst>
              </a:custGeom>
              <a:solidFill>
                <a:srgbClr val="56AB9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92075"/>
                <a:ext cx="698500" cy="581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88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05336" y="0"/>
              <a:ext cx="1298272" cy="1510717"/>
              <a:chOff x="0" y="0"/>
              <a:chExt cx="6985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14823"/>
                <a:ext cx="698500" cy="783155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783155">
                    <a:moveTo>
                      <a:pt x="396747" y="12812"/>
                    </a:moveTo>
                    <a:lnTo>
                      <a:pt x="651003" y="160742"/>
                    </a:lnTo>
                    <a:cubicBezTo>
                      <a:pt x="680409" y="177852"/>
                      <a:pt x="698500" y="209307"/>
                      <a:pt x="698500" y="243328"/>
                    </a:cubicBezTo>
                    <a:lnTo>
                      <a:pt x="698500" y="539826"/>
                    </a:lnTo>
                    <a:cubicBezTo>
                      <a:pt x="698500" y="573847"/>
                      <a:pt x="680409" y="605302"/>
                      <a:pt x="651003" y="622412"/>
                    </a:cubicBezTo>
                    <a:lnTo>
                      <a:pt x="396747" y="770342"/>
                    </a:lnTo>
                    <a:cubicBezTo>
                      <a:pt x="367386" y="787425"/>
                      <a:pt x="331114" y="787425"/>
                      <a:pt x="301753" y="770342"/>
                    </a:cubicBezTo>
                    <a:lnTo>
                      <a:pt x="47497" y="622412"/>
                    </a:lnTo>
                    <a:cubicBezTo>
                      <a:pt x="18091" y="605302"/>
                      <a:pt x="0" y="573847"/>
                      <a:pt x="0" y="539826"/>
                    </a:cubicBezTo>
                    <a:lnTo>
                      <a:pt x="0" y="243328"/>
                    </a:lnTo>
                    <a:cubicBezTo>
                      <a:pt x="0" y="209307"/>
                      <a:pt x="18091" y="177852"/>
                      <a:pt x="47497" y="160742"/>
                    </a:cubicBezTo>
                    <a:lnTo>
                      <a:pt x="301753" y="12812"/>
                    </a:lnTo>
                    <a:cubicBezTo>
                      <a:pt x="331114" y="-4271"/>
                      <a:pt x="367386" y="-4271"/>
                      <a:pt x="396747" y="12812"/>
                    </a:cubicBezTo>
                    <a:close/>
                  </a:path>
                </a:pathLst>
              </a:custGeom>
              <a:solidFill>
                <a:srgbClr val="56AB9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92075"/>
                <a:ext cx="698500" cy="581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88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2064559" y="4610803"/>
            <a:ext cx="1131708" cy="1349995"/>
            <a:chOff x="0" y="0"/>
            <a:chExt cx="1508944" cy="1799993"/>
          </a:xfrm>
        </p:grpSpPr>
        <p:sp>
          <p:nvSpPr>
            <p:cNvPr id="20" name="Freeform 20"/>
            <p:cNvSpPr/>
            <p:nvPr/>
          </p:nvSpPr>
          <p:spPr>
            <a:xfrm rot="5400000">
              <a:off x="-116491" y="174558"/>
              <a:ext cx="1741926" cy="1508944"/>
            </a:xfrm>
            <a:custGeom>
              <a:avLst/>
              <a:gdLst/>
              <a:ahLst/>
              <a:cxnLst/>
              <a:rect l="l" t="t" r="r" b="b"/>
              <a:pathLst>
                <a:path w="1741926" h="1508944">
                  <a:moveTo>
                    <a:pt x="0" y="0"/>
                  </a:moveTo>
                  <a:lnTo>
                    <a:pt x="1741926" y="0"/>
                  </a:lnTo>
                  <a:lnTo>
                    <a:pt x="1741926" y="1508944"/>
                  </a:lnTo>
                  <a:lnTo>
                    <a:pt x="0" y="1508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105336" y="79225"/>
              <a:ext cx="1298272" cy="1510717"/>
              <a:chOff x="0" y="0"/>
              <a:chExt cx="6985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14823"/>
                <a:ext cx="698500" cy="783155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783155">
                    <a:moveTo>
                      <a:pt x="396747" y="12812"/>
                    </a:moveTo>
                    <a:lnTo>
                      <a:pt x="651003" y="160742"/>
                    </a:lnTo>
                    <a:cubicBezTo>
                      <a:pt x="680409" y="177852"/>
                      <a:pt x="698500" y="209307"/>
                      <a:pt x="698500" y="243328"/>
                    </a:cubicBezTo>
                    <a:lnTo>
                      <a:pt x="698500" y="539826"/>
                    </a:lnTo>
                    <a:cubicBezTo>
                      <a:pt x="698500" y="573847"/>
                      <a:pt x="680409" y="605302"/>
                      <a:pt x="651003" y="622412"/>
                    </a:cubicBezTo>
                    <a:lnTo>
                      <a:pt x="396747" y="770342"/>
                    </a:lnTo>
                    <a:cubicBezTo>
                      <a:pt x="367386" y="787425"/>
                      <a:pt x="331114" y="787425"/>
                      <a:pt x="301753" y="770342"/>
                    </a:cubicBezTo>
                    <a:lnTo>
                      <a:pt x="47497" y="622412"/>
                    </a:lnTo>
                    <a:cubicBezTo>
                      <a:pt x="18091" y="605302"/>
                      <a:pt x="0" y="573847"/>
                      <a:pt x="0" y="539826"/>
                    </a:cubicBezTo>
                    <a:lnTo>
                      <a:pt x="0" y="243328"/>
                    </a:lnTo>
                    <a:cubicBezTo>
                      <a:pt x="0" y="209307"/>
                      <a:pt x="18091" y="177852"/>
                      <a:pt x="47497" y="160742"/>
                    </a:cubicBezTo>
                    <a:lnTo>
                      <a:pt x="301753" y="12812"/>
                    </a:lnTo>
                    <a:cubicBezTo>
                      <a:pt x="331114" y="-4271"/>
                      <a:pt x="367386" y="-4271"/>
                      <a:pt x="396747" y="12812"/>
                    </a:cubicBezTo>
                    <a:close/>
                  </a:path>
                </a:pathLst>
              </a:custGeom>
              <a:solidFill>
                <a:srgbClr val="69C3A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92075"/>
                <a:ext cx="698500" cy="581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88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05336" y="0"/>
              <a:ext cx="1298272" cy="1510717"/>
              <a:chOff x="0" y="0"/>
              <a:chExt cx="6985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14823"/>
                <a:ext cx="698500" cy="783155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783155">
                    <a:moveTo>
                      <a:pt x="396747" y="12812"/>
                    </a:moveTo>
                    <a:lnTo>
                      <a:pt x="651003" y="160742"/>
                    </a:lnTo>
                    <a:cubicBezTo>
                      <a:pt x="680409" y="177852"/>
                      <a:pt x="698500" y="209307"/>
                      <a:pt x="698500" y="243328"/>
                    </a:cubicBezTo>
                    <a:lnTo>
                      <a:pt x="698500" y="539826"/>
                    </a:lnTo>
                    <a:cubicBezTo>
                      <a:pt x="698500" y="573847"/>
                      <a:pt x="680409" y="605302"/>
                      <a:pt x="651003" y="622412"/>
                    </a:cubicBezTo>
                    <a:lnTo>
                      <a:pt x="396747" y="770342"/>
                    </a:lnTo>
                    <a:cubicBezTo>
                      <a:pt x="367386" y="787425"/>
                      <a:pt x="331114" y="787425"/>
                      <a:pt x="301753" y="770342"/>
                    </a:cubicBezTo>
                    <a:lnTo>
                      <a:pt x="47497" y="622412"/>
                    </a:lnTo>
                    <a:cubicBezTo>
                      <a:pt x="18091" y="605302"/>
                      <a:pt x="0" y="573847"/>
                      <a:pt x="0" y="539826"/>
                    </a:cubicBezTo>
                    <a:lnTo>
                      <a:pt x="0" y="243328"/>
                    </a:lnTo>
                    <a:cubicBezTo>
                      <a:pt x="0" y="209307"/>
                      <a:pt x="18091" y="177852"/>
                      <a:pt x="47497" y="160742"/>
                    </a:cubicBezTo>
                    <a:lnTo>
                      <a:pt x="301753" y="12812"/>
                    </a:lnTo>
                    <a:cubicBezTo>
                      <a:pt x="331114" y="-4271"/>
                      <a:pt x="367386" y="-4271"/>
                      <a:pt x="396747" y="12812"/>
                    </a:cubicBezTo>
                    <a:close/>
                  </a:path>
                </a:pathLst>
              </a:custGeom>
              <a:solidFill>
                <a:srgbClr val="69C3A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92075"/>
                <a:ext cx="698500" cy="581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88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14788097" y="4607306"/>
            <a:ext cx="1131708" cy="1349995"/>
            <a:chOff x="0" y="0"/>
            <a:chExt cx="1508944" cy="1799993"/>
          </a:xfrm>
        </p:grpSpPr>
        <p:sp>
          <p:nvSpPr>
            <p:cNvPr id="28" name="Freeform 28"/>
            <p:cNvSpPr/>
            <p:nvPr/>
          </p:nvSpPr>
          <p:spPr>
            <a:xfrm rot="5400000">
              <a:off x="-116491" y="174558"/>
              <a:ext cx="1741926" cy="1508944"/>
            </a:xfrm>
            <a:custGeom>
              <a:avLst/>
              <a:gdLst/>
              <a:ahLst/>
              <a:cxnLst/>
              <a:rect l="l" t="t" r="r" b="b"/>
              <a:pathLst>
                <a:path w="1741926" h="1508944">
                  <a:moveTo>
                    <a:pt x="0" y="0"/>
                  </a:moveTo>
                  <a:lnTo>
                    <a:pt x="1741926" y="0"/>
                  </a:lnTo>
                  <a:lnTo>
                    <a:pt x="1741926" y="1508944"/>
                  </a:lnTo>
                  <a:lnTo>
                    <a:pt x="0" y="1508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105336" y="0"/>
              <a:ext cx="1298272" cy="1510717"/>
              <a:chOff x="0" y="0"/>
              <a:chExt cx="6985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14823"/>
                <a:ext cx="698500" cy="783155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783155">
                    <a:moveTo>
                      <a:pt x="396747" y="12812"/>
                    </a:moveTo>
                    <a:lnTo>
                      <a:pt x="651003" y="160742"/>
                    </a:lnTo>
                    <a:cubicBezTo>
                      <a:pt x="680409" y="177852"/>
                      <a:pt x="698500" y="209307"/>
                      <a:pt x="698500" y="243328"/>
                    </a:cubicBezTo>
                    <a:lnTo>
                      <a:pt x="698500" y="539826"/>
                    </a:lnTo>
                    <a:cubicBezTo>
                      <a:pt x="698500" y="573847"/>
                      <a:pt x="680409" y="605302"/>
                      <a:pt x="651003" y="622412"/>
                    </a:cubicBezTo>
                    <a:lnTo>
                      <a:pt x="396747" y="770342"/>
                    </a:lnTo>
                    <a:cubicBezTo>
                      <a:pt x="367386" y="787425"/>
                      <a:pt x="331114" y="787425"/>
                      <a:pt x="301753" y="770342"/>
                    </a:cubicBezTo>
                    <a:lnTo>
                      <a:pt x="47497" y="622412"/>
                    </a:lnTo>
                    <a:cubicBezTo>
                      <a:pt x="18091" y="605302"/>
                      <a:pt x="0" y="573847"/>
                      <a:pt x="0" y="539826"/>
                    </a:cubicBezTo>
                    <a:lnTo>
                      <a:pt x="0" y="243328"/>
                    </a:lnTo>
                    <a:cubicBezTo>
                      <a:pt x="0" y="209307"/>
                      <a:pt x="18091" y="177852"/>
                      <a:pt x="47497" y="160742"/>
                    </a:cubicBezTo>
                    <a:lnTo>
                      <a:pt x="301753" y="12812"/>
                    </a:lnTo>
                    <a:cubicBezTo>
                      <a:pt x="331114" y="-4271"/>
                      <a:pt x="367386" y="-4271"/>
                      <a:pt x="396747" y="12812"/>
                    </a:cubicBezTo>
                    <a:close/>
                  </a:path>
                </a:pathLst>
              </a:custGeom>
              <a:solidFill>
                <a:srgbClr val="66719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92075"/>
                <a:ext cx="698500" cy="581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05336" y="0"/>
              <a:ext cx="1298272" cy="1510717"/>
              <a:chOff x="0" y="0"/>
              <a:chExt cx="6985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14823"/>
                <a:ext cx="698500" cy="783155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783155">
                    <a:moveTo>
                      <a:pt x="396747" y="12812"/>
                    </a:moveTo>
                    <a:lnTo>
                      <a:pt x="651003" y="160742"/>
                    </a:lnTo>
                    <a:cubicBezTo>
                      <a:pt x="680409" y="177852"/>
                      <a:pt x="698500" y="209307"/>
                      <a:pt x="698500" y="243328"/>
                    </a:cubicBezTo>
                    <a:lnTo>
                      <a:pt x="698500" y="539826"/>
                    </a:lnTo>
                    <a:cubicBezTo>
                      <a:pt x="698500" y="573847"/>
                      <a:pt x="680409" y="605302"/>
                      <a:pt x="651003" y="622412"/>
                    </a:cubicBezTo>
                    <a:lnTo>
                      <a:pt x="396747" y="770342"/>
                    </a:lnTo>
                    <a:cubicBezTo>
                      <a:pt x="367386" y="787425"/>
                      <a:pt x="331114" y="787425"/>
                      <a:pt x="301753" y="770342"/>
                    </a:cubicBezTo>
                    <a:lnTo>
                      <a:pt x="47497" y="622412"/>
                    </a:lnTo>
                    <a:cubicBezTo>
                      <a:pt x="18091" y="605302"/>
                      <a:pt x="0" y="573847"/>
                      <a:pt x="0" y="539826"/>
                    </a:cubicBezTo>
                    <a:lnTo>
                      <a:pt x="0" y="243328"/>
                    </a:lnTo>
                    <a:cubicBezTo>
                      <a:pt x="0" y="209307"/>
                      <a:pt x="18091" y="177852"/>
                      <a:pt x="47497" y="160742"/>
                    </a:cubicBezTo>
                    <a:lnTo>
                      <a:pt x="301753" y="12812"/>
                    </a:lnTo>
                    <a:cubicBezTo>
                      <a:pt x="331114" y="-4271"/>
                      <a:pt x="367386" y="-4271"/>
                      <a:pt x="396747" y="12812"/>
                    </a:cubicBezTo>
                    <a:close/>
                  </a:path>
                </a:pathLst>
              </a:custGeom>
              <a:solidFill>
                <a:srgbClr val="65A6F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92075"/>
                <a:ext cx="698500" cy="581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10857276" y="4923292"/>
            <a:ext cx="458949" cy="458949"/>
          </a:xfrm>
          <a:custGeom>
            <a:avLst/>
            <a:gdLst/>
            <a:ahLst/>
            <a:cxnLst/>
            <a:rect l="l" t="t" r="r" b="b"/>
            <a:pathLst>
              <a:path w="458949" h="458949">
                <a:moveTo>
                  <a:pt x="0" y="0"/>
                </a:moveTo>
                <a:lnTo>
                  <a:pt x="458949" y="0"/>
                </a:lnTo>
                <a:lnTo>
                  <a:pt x="458949" y="458949"/>
                </a:lnTo>
                <a:lnTo>
                  <a:pt x="0" y="458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5124476" y="4964698"/>
            <a:ext cx="458949" cy="458949"/>
          </a:xfrm>
          <a:custGeom>
            <a:avLst/>
            <a:gdLst/>
            <a:ahLst/>
            <a:cxnLst/>
            <a:rect l="l" t="t" r="r" b="b"/>
            <a:pathLst>
              <a:path w="458949" h="458949">
                <a:moveTo>
                  <a:pt x="0" y="0"/>
                </a:moveTo>
                <a:lnTo>
                  <a:pt x="458949" y="0"/>
                </a:lnTo>
                <a:lnTo>
                  <a:pt x="458949" y="458949"/>
                </a:lnTo>
                <a:lnTo>
                  <a:pt x="0" y="4589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6698097" y="4912269"/>
            <a:ext cx="420512" cy="458949"/>
          </a:xfrm>
          <a:custGeom>
            <a:avLst/>
            <a:gdLst/>
            <a:ahLst/>
            <a:cxnLst/>
            <a:rect l="l" t="t" r="r" b="b"/>
            <a:pathLst>
              <a:path w="420512" h="458949">
                <a:moveTo>
                  <a:pt x="0" y="0"/>
                </a:moveTo>
                <a:lnTo>
                  <a:pt x="420512" y="0"/>
                </a:lnTo>
                <a:lnTo>
                  <a:pt x="420512" y="458949"/>
                </a:lnTo>
                <a:lnTo>
                  <a:pt x="0" y="458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2400938" y="4955247"/>
            <a:ext cx="458949" cy="458949"/>
          </a:xfrm>
          <a:custGeom>
            <a:avLst/>
            <a:gdLst/>
            <a:ahLst/>
            <a:cxnLst/>
            <a:rect l="l" t="t" r="r" b="b"/>
            <a:pathLst>
              <a:path w="458949" h="458949">
                <a:moveTo>
                  <a:pt x="0" y="0"/>
                </a:moveTo>
                <a:lnTo>
                  <a:pt x="458950" y="0"/>
                </a:lnTo>
                <a:lnTo>
                  <a:pt x="458950" y="458949"/>
                </a:lnTo>
                <a:lnTo>
                  <a:pt x="0" y="4589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TextBox 39"/>
          <p:cNvSpPr txBox="1"/>
          <p:nvPr/>
        </p:nvSpPr>
        <p:spPr>
          <a:xfrm>
            <a:off x="4076700" y="2019440"/>
            <a:ext cx="101346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Overview of the presentation structure and agenda.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076700" y="1180170"/>
            <a:ext cx="1013460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4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Outline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82613" y="6613722"/>
            <a:ext cx="2895600" cy="123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7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Present the rationale for the project and the technical tools used for implementation.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446088" y="6561294"/>
            <a:ext cx="2895600" cy="91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7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Detail the requirements analysis and architectural design.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82613" y="6013385"/>
            <a:ext cx="2895600" cy="599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20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Introduction to the project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82613" y="3871769"/>
            <a:ext cx="2895600" cy="42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</a:pPr>
            <a:r>
              <a:rPr lang="en-US" sz="2799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1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446088" y="5960957"/>
            <a:ext cx="2895600" cy="599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20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Project analysis and design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446088" y="3819340"/>
            <a:ext cx="2895600" cy="42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</a:pPr>
            <a:r>
              <a:rPr lang="en-US" sz="2799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638950" y="6483103"/>
            <a:ext cx="2895600" cy="604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7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Demonstrate prominent UI pages.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638950" y="5882766"/>
            <a:ext cx="2895600" cy="599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20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User Interface (UI) Overview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638950" y="3741150"/>
            <a:ext cx="2895600" cy="42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</a:pPr>
            <a:r>
              <a:rPr lang="en-US" sz="2799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3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906150" y="6613722"/>
            <a:ext cx="2895600" cy="91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7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Identify achievements, limitations, and future direction.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906150" y="6161022"/>
            <a:ext cx="2895600" cy="30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20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Summary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906150" y="3871769"/>
            <a:ext cx="2895600" cy="42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</a:pPr>
            <a:r>
              <a:rPr lang="en-US" sz="2799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6745135"/>
            <a:ext cx="9144000" cy="5026331"/>
            <a:chOff x="0" y="0"/>
            <a:chExt cx="1558708" cy="85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8708" cy="856800"/>
            </a:xfrm>
            <a:custGeom>
              <a:avLst/>
              <a:gdLst/>
              <a:ahLst/>
              <a:cxnLst/>
              <a:rect l="l" t="t" r="r" b="b"/>
              <a:pathLst>
                <a:path w="1558708" h="856800">
                  <a:moveTo>
                    <a:pt x="0" y="0"/>
                  </a:moveTo>
                  <a:lnTo>
                    <a:pt x="1558708" y="0"/>
                  </a:lnTo>
                  <a:lnTo>
                    <a:pt x="1558708" y="856800"/>
                  </a:lnTo>
                  <a:lnTo>
                    <a:pt x="0" y="856800"/>
                  </a:lnTo>
                  <a:close/>
                </a:path>
              </a:pathLst>
            </a:custGeom>
            <a:blipFill>
              <a:blip r:embed="rId2"/>
              <a:stretch>
                <a:fillRect r="-49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7625" y="4191148"/>
            <a:ext cx="7891760" cy="3970885"/>
            <a:chOff x="0" y="0"/>
            <a:chExt cx="2198935" cy="11064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98935" cy="1106435"/>
            </a:xfrm>
            <a:custGeom>
              <a:avLst/>
              <a:gdLst/>
              <a:ahLst/>
              <a:cxnLst/>
              <a:rect l="l" t="t" r="r" b="b"/>
              <a:pathLst>
                <a:path w="2198935" h="1106435">
                  <a:moveTo>
                    <a:pt x="0" y="0"/>
                  </a:moveTo>
                  <a:lnTo>
                    <a:pt x="2198935" y="0"/>
                  </a:lnTo>
                  <a:lnTo>
                    <a:pt x="2198935" y="1106435"/>
                  </a:lnTo>
                  <a:lnTo>
                    <a:pt x="0" y="1106435"/>
                  </a:lnTo>
                  <a:close/>
                </a:path>
              </a:pathLst>
            </a:custGeom>
            <a:blipFill>
              <a:blip r:embed="rId3"/>
              <a:stretch>
                <a:fillRect r="-275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2166910"/>
            <a:ext cx="9533830" cy="4578225"/>
            <a:chOff x="0" y="0"/>
            <a:chExt cx="2210448" cy="10614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10448" cy="1061475"/>
            </a:xfrm>
            <a:custGeom>
              <a:avLst/>
              <a:gdLst/>
              <a:ahLst/>
              <a:cxnLst/>
              <a:rect l="l" t="t" r="r" b="b"/>
              <a:pathLst>
                <a:path w="2210448" h="1061475">
                  <a:moveTo>
                    <a:pt x="0" y="0"/>
                  </a:moveTo>
                  <a:lnTo>
                    <a:pt x="2210448" y="0"/>
                  </a:lnTo>
                  <a:lnTo>
                    <a:pt x="2210448" y="1061475"/>
                  </a:lnTo>
                  <a:lnTo>
                    <a:pt x="0" y="1061475"/>
                  </a:lnTo>
                  <a:close/>
                </a:path>
              </a:pathLst>
            </a:custGeom>
            <a:blipFill>
              <a:blip r:embed="rId4"/>
              <a:stretch>
                <a:fillRect t="-261" b="-186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7939385" y="4001732"/>
            <a:ext cx="1204615" cy="727286"/>
          </a:xfrm>
          <a:custGeom>
            <a:avLst/>
            <a:gdLst/>
            <a:ahLst/>
            <a:cxnLst/>
            <a:rect l="l" t="t" r="r" b="b"/>
            <a:pathLst>
              <a:path w="1204615" h="727286">
                <a:moveTo>
                  <a:pt x="0" y="0"/>
                </a:moveTo>
                <a:lnTo>
                  <a:pt x="1204615" y="0"/>
                </a:lnTo>
                <a:lnTo>
                  <a:pt x="1204615" y="727286"/>
                </a:lnTo>
                <a:lnTo>
                  <a:pt x="0" y="7272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92599" y="1038225"/>
            <a:ext cx="14090462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Project Management interfaces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2599" y="1838823"/>
            <a:ext cx="6119200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667198"/>
                </a:solidFill>
                <a:latin typeface="Canva Sans"/>
                <a:ea typeface="Canva Sans"/>
                <a:cs typeface="Canva Sans"/>
                <a:sym typeface="Canva Sans"/>
              </a:rPr>
              <a:t>A centralized project hub featuring interactive Kanban boards, risk tracking, and dynamic timelines for managing tasks and visualizing project metrics</a:t>
            </a:r>
          </a:p>
        </p:txBody>
      </p:sp>
      <p:sp>
        <p:nvSpPr>
          <p:cNvPr id="11" name="Freeform 11"/>
          <p:cNvSpPr/>
          <p:nvPr/>
        </p:nvSpPr>
        <p:spPr>
          <a:xfrm flipV="1">
            <a:off x="7939385" y="7082600"/>
            <a:ext cx="1148469" cy="693388"/>
          </a:xfrm>
          <a:custGeom>
            <a:avLst/>
            <a:gdLst/>
            <a:ahLst/>
            <a:cxnLst/>
            <a:rect l="l" t="t" r="r" b="b"/>
            <a:pathLst>
              <a:path w="1148469" h="693388">
                <a:moveTo>
                  <a:pt x="0" y="693388"/>
                </a:moveTo>
                <a:lnTo>
                  <a:pt x="1148470" y="693388"/>
                </a:lnTo>
                <a:lnTo>
                  <a:pt x="1148470" y="0"/>
                </a:lnTo>
                <a:lnTo>
                  <a:pt x="0" y="0"/>
                </a:lnTo>
                <a:lnTo>
                  <a:pt x="0" y="69338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3162" y="3944363"/>
            <a:ext cx="9665016" cy="4863131"/>
            <a:chOff x="0" y="0"/>
            <a:chExt cx="2198935" cy="1106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8935" cy="1106435"/>
            </a:xfrm>
            <a:custGeom>
              <a:avLst/>
              <a:gdLst/>
              <a:ahLst/>
              <a:cxnLst/>
              <a:rect l="l" t="t" r="r" b="b"/>
              <a:pathLst>
                <a:path w="2198935" h="1106435">
                  <a:moveTo>
                    <a:pt x="0" y="0"/>
                  </a:moveTo>
                  <a:lnTo>
                    <a:pt x="2198935" y="0"/>
                  </a:lnTo>
                  <a:lnTo>
                    <a:pt x="2198935" y="1106435"/>
                  </a:lnTo>
                  <a:lnTo>
                    <a:pt x="0" y="1106435"/>
                  </a:lnTo>
                  <a:close/>
                </a:path>
              </a:pathLst>
            </a:custGeom>
            <a:blipFill>
              <a:blip r:embed="rId2"/>
              <a:stretch>
                <a:fillRect t="-5647" b="-564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0098178" y="5832737"/>
            <a:ext cx="2001988" cy="1208700"/>
          </a:xfrm>
          <a:custGeom>
            <a:avLst/>
            <a:gdLst/>
            <a:ahLst/>
            <a:cxnLst/>
            <a:rect l="l" t="t" r="r" b="b"/>
            <a:pathLst>
              <a:path w="2001988" h="1208700">
                <a:moveTo>
                  <a:pt x="0" y="0"/>
                </a:moveTo>
                <a:lnTo>
                  <a:pt x="2001988" y="0"/>
                </a:lnTo>
                <a:lnTo>
                  <a:pt x="2001988" y="1208700"/>
                </a:lnTo>
                <a:lnTo>
                  <a:pt x="0" y="120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00166" y="2686005"/>
            <a:ext cx="5766915" cy="6572295"/>
          </a:xfrm>
          <a:custGeom>
            <a:avLst/>
            <a:gdLst/>
            <a:ahLst/>
            <a:cxnLst/>
            <a:rect l="l" t="t" r="r" b="b"/>
            <a:pathLst>
              <a:path w="5766915" h="6572295">
                <a:moveTo>
                  <a:pt x="0" y="0"/>
                </a:moveTo>
                <a:lnTo>
                  <a:pt x="5766915" y="0"/>
                </a:lnTo>
                <a:lnTo>
                  <a:pt x="5766915" y="6572295"/>
                </a:lnTo>
                <a:lnTo>
                  <a:pt x="0" y="6572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038225"/>
            <a:ext cx="14341319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Document Management interfaces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879208"/>
            <a:ext cx="8059155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667198"/>
                </a:solidFill>
                <a:latin typeface="Canva Sans"/>
                <a:ea typeface="Canva Sans"/>
                <a:cs typeface="Canva Sans"/>
                <a:sym typeface="Canva Sans"/>
              </a:rPr>
              <a:t>A collaborative document workspace featuring real-time co-authoring, contextual commenting, and version history tracking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91625" y="6745135"/>
            <a:ext cx="9144000" cy="5026331"/>
            <a:chOff x="0" y="0"/>
            <a:chExt cx="1558708" cy="85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8708" cy="856800"/>
            </a:xfrm>
            <a:custGeom>
              <a:avLst/>
              <a:gdLst/>
              <a:ahLst/>
              <a:cxnLst/>
              <a:rect l="l" t="t" r="r" b="b"/>
              <a:pathLst>
                <a:path w="1558708" h="856800">
                  <a:moveTo>
                    <a:pt x="0" y="0"/>
                  </a:moveTo>
                  <a:lnTo>
                    <a:pt x="1558708" y="0"/>
                  </a:lnTo>
                  <a:lnTo>
                    <a:pt x="1558708" y="856800"/>
                  </a:lnTo>
                  <a:lnTo>
                    <a:pt x="0" y="856800"/>
                  </a:lnTo>
                  <a:close/>
                </a:path>
              </a:pathLst>
            </a:custGeom>
            <a:blipFill>
              <a:blip r:embed="rId2"/>
              <a:stretch>
                <a:fillRect t="-643" b="-349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7625" y="4191148"/>
            <a:ext cx="7891760" cy="3970885"/>
            <a:chOff x="0" y="0"/>
            <a:chExt cx="2198935" cy="11064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98935" cy="1106435"/>
            </a:xfrm>
            <a:custGeom>
              <a:avLst/>
              <a:gdLst/>
              <a:ahLst/>
              <a:cxnLst/>
              <a:rect l="l" t="t" r="r" b="b"/>
              <a:pathLst>
                <a:path w="2198935" h="1106435">
                  <a:moveTo>
                    <a:pt x="0" y="0"/>
                  </a:moveTo>
                  <a:lnTo>
                    <a:pt x="2198935" y="0"/>
                  </a:lnTo>
                  <a:lnTo>
                    <a:pt x="2198935" y="1106435"/>
                  </a:lnTo>
                  <a:lnTo>
                    <a:pt x="0" y="1106435"/>
                  </a:lnTo>
                  <a:close/>
                </a:path>
              </a:pathLst>
            </a:custGeom>
            <a:blipFill>
              <a:blip r:embed="rId3"/>
              <a:stretch>
                <a:fillRect b="-358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91625" y="2490713"/>
            <a:ext cx="9096375" cy="4254421"/>
            <a:chOff x="0" y="0"/>
            <a:chExt cx="3059922" cy="14311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59922" cy="1431141"/>
            </a:xfrm>
            <a:custGeom>
              <a:avLst/>
              <a:gdLst/>
              <a:ahLst/>
              <a:cxnLst/>
              <a:rect l="l" t="t" r="r" b="b"/>
              <a:pathLst>
                <a:path w="3059922" h="1431141">
                  <a:moveTo>
                    <a:pt x="0" y="0"/>
                  </a:moveTo>
                  <a:lnTo>
                    <a:pt x="3059922" y="0"/>
                  </a:lnTo>
                  <a:lnTo>
                    <a:pt x="3059922" y="1431141"/>
                  </a:lnTo>
                  <a:lnTo>
                    <a:pt x="0" y="1431141"/>
                  </a:lnTo>
                  <a:close/>
                </a:path>
              </a:pathLst>
            </a:custGeom>
            <a:blipFill>
              <a:blip r:embed="rId4"/>
              <a:stretch>
                <a:fillRect t="-4047" b="-17006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7939385" y="4001732"/>
            <a:ext cx="1204615" cy="727286"/>
          </a:xfrm>
          <a:custGeom>
            <a:avLst/>
            <a:gdLst/>
            <a:ahLst/>
            <a:cxnLst/>
            <a:rect l="l" t="t" r="r" b="b"/>
            <a:pathLst>
              <a:path w="1204615" h="727286">
                <a:moveTo>
                  <a:pt x="0" y="0"/>
                </a:moveTo>
                <a:lnTo>
                  <a:pt x="1204615" y="0"/>
                </a:lnTo>
                <a:lnTo>
                  <a:pt x="1204615" y="727286"/>
                </a:lnTo>
                <a:lnTo>
                  <a:pt x="0" y="7272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66380" y="1038225"/>
            <a:ext cx="14341319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Forum interfaces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6380" y="1879208"/>
            <a:ext cx="8059155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667198"/>
                </a:solidFill>
                <a:latin typeface="Canva Sans"/>
                <a:ea typeface="Canva Sans"/>
                <a:cs typeface="Canva Sans"/>
                <a:sym typeface="Canva Sans"/>
              </a:rPr>
              <a:t>A knowledge-sharing hub featuring a dynamic post feed, discussions, and a community-driven voting and answer system</a:t>
            </a:r>
          </a:p>
        </p:txBody>
      </p:sp>
      <p:sp>
        <p:nvSpPr>
          <p:cNvPr id="11" name="Freeform 11"/>
          <p:cNvSpPr/>
          <p:nvPr/>
        </p:nvSpPr>
        <p:spPr>
          <a:xfrm flipV="1">
            <a:off x="7939385" y="7019949"/>
            <a:ext cx="1252240" cy="756040"/>
          </a:xfrm>
          <a:custGeom>
            <a:avLst/>
            <a:gdLst/>
            <a:ahLst/>
            <a:cxnLst/>
            <a:rect l="l" t="t" r="r" b="b"/>
            <a:pathLst>
              <a:path w="1252240" h="756040">
                <a:moveTo>
                  <a:pt x="0" y="756039"/>
                </a:moveTo>
                <a:lnTo>
                  <a:pt x="1252240" y="756039"/>
                </a:lnTo>
                <a:lnTo>
                  <a:pt x="1252240" y="0"/>
                </a:lnTo>
                <a:lnTo>
                  <a:pt x="0" y="0"/>
                </a:lnTo>
                <a:lnTo>
                  <a:pt x="0" y="75603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17844" y="542925"/>
            <a:ext cx="4060556" cy="10151390"/>
          </a:xfrm>
          <a:custGeom>
            <a:avLst/>
            <a:gdLst/>
            <a:ahLst/>
            <a:cxnLst/>
            <a:rect l="l" t="t" r="r" b="b"/>
            <a:pathLst>
              <a:path w="4060556" h="10151390">
                <a:moveTo>
                  <a:pt x="0" y="0"/>
                </a:moveTo>
                <a:lnTo>
                  <a:pt x="4060556" y="0"/>
                </a:lnTo>
                <a:lnTo>
                  <a:pt x="4060556" y="10151390"/>
                </a:lnTo>
                <a:lnTo>
                  <a:pt x="0" y="10151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-4527" y="-252072"/>
            <a:ext cx="10706309" cy="10791145"/>
            <a:chOff x="0" y="0"/>
            <a:chExt cx="2448171" cy="2467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48171" cy="2467570"/>
            </a:xfrm>
            <a:custGeom>
              <a:avLst/>
              <a:gdLst/>
              <a:ahLst/>
              <a:cxnLst/>
              <a:rect l="l" t="t" r="r" b="b"/>
              <a:pathLst>
                <a:path w="2448171" h="2467570">
                  <a:moveTo>
                    <a:pt x="1224086" y="0"/>
                  </a:moveTo>
                  <a:lnTo>
                    <a:pt x="2448171" y="2467570"/>
                  </a:lnTo>
                  <a:lnTo>
                    <a:pt x="0" y="2467570"/>
                  </a:lnTo>
                  <a:lnTo>
                    <a:pt x="1224086" y="0"/>
                  </a:lnTo>
                  <a:close/>
                </a:path>
              </a:pathLst>
            </a:custGeom>
            <a:gradFill rotWithShape="1">
              <a:gsLst>
                <a:gs pos="0">
                  <a:srgbClr val="6AD572">
                    <a:alpha val="0"/>
                  </a:srgbClr>
                </a:gs>
                <a:gs pos="50000">
                  <a:srgbClr val="6AD572">
                    <a:alpha val="0"/>
                  </a:srgbClr>
                </a:gs>
                <a:gs pos="100000">
                  <a:srgbClr val="6AD572">
                    <a:alpha val="305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82527" y="1098033"/>
              <a:ext cx="1683118" cy="1193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226592" y="542925"/>
            <a:ext cx="5075695" cy="10151390"/>
          </a:xfrm>
          <a:custGeom>
            <a:avLst/>
            <a:gdLst/>
            <a:ahLst/>
            <a:cxnLst/>
            <a:rect l="l" t="t" r="r" b="b"/>
            <a:pathLst>
              <a:path w="5075695" h="10151390">
                <a:moveTo>
                  <a:pt x="0" y="0"/>
                </a:moveTo>
                <a:lnTo>
                  <a:pt x="5075696" y="0"/>
                </a:lnTo>
                <a:lnTo>
                  <a:pt x="5075696" y="10151390"/>
                </a:lnTo>
                <a:lnTo>
                  <a:pt x="0" y="101513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89297" y="542925"/>
            <a:ext cx="5075695" cy="10151390"/>
          </a:xfrm>
          <a:custGeom>
            <a:avLst/>
            <a:gdLst/>
            <a:ahLst/>
            <a:cxnLst/>
            <a:rect l="l" t="t" r="r" b="b"/>
            <a:pathLst>
              <a:path w="5075695" h="10151390">
                <a:moveTo>
                  <a:pt x="0" y="0"/>
                </a:moveTo>
                <a:lnTo>
                  <a:pt x="5075695" y="0"/>
                </a:lnTo>
                <a:lnTo>
                  <a:pt x="5075695" y="10151390"/>
                </a:lnTo>
                <a:lnTo>
                  <a:pt x="0" y="101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081429" y="1315128"/>
            <a:ext cx="3150599" cy="7876497"/>
          </a:xfrm>
          <a:custGeom>
            <a:avLst/>
            <a:gdLst/>
            <a:ahLst/>
            <a:cxnLst/>
            <a:rect l="l" t="t" r="r" b="b"/>
            <a:pathLst>
              <a:path w="3150599" h="7876497">
                <a:moveTo>
                  <a:pt x="0" y="0"/>
                </a:moveTo>
                <a:lnTo>
                  <a:pt x="3150599" y="0"/>
                </a:lnTo>
                <a:lnTo>
                  <a:pt x="3150599" y="7876497"/>
                </a:lnTo>
                <a:lnTo>
                  <a:pt x="0" y="7876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810009" y="1315128"/>
            <a:ext cx="3938248" cy="7876497"/>
          </a:xfrm>
          <a:custGeom>
            <a:avLst/>
            <a:gdLst/>
            <a:ahLst/>
            <a:cxnLst/>
            <a:rect l="l" t="t" r="r" b="b"/>
            <a:pathLst>
              <a:path w="3938248" h="7876497">
                <a:moveTo>
                  <a:pt x="0" y="0"/>
                </a:moveTo>
                <a:lnTo>
                  <a:pt x="3938248" y="0"/>
                </a:lnTo>
                <a:lnTo>
                  <a:pt x="3938248" y="7876497"/>
                </a:lnTo>
                <a:lnTo>
                  <a:pt x="0" y="7876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383605" y="1315128"/>
            <a:ext cx="3938248" cy="7876497"/>
          </a:xfrm>
          <a:custGeom>
            <a:avLst/>
            <a:gdLst/>
            <a:ahLst/>
            <a:cxnLst/>
            <a:rect l="l" t="t" r="r" b="b"/>
            <a:pathLst>
              <a:path w="3938248" h="7876497">
                <a:moveTo>
                  <a:pt x="0" y="0"/>
                </a:moveTo>
                <a:lnTo>
                  <a:pt x="3938248" y="0"/>
                </a:lnTo>
                <a:lnTo>
                  <a:pt x="3938248" y="7876497"/>
                </a:lnTo>
                <a:lnTo>
                  <a:pt x="0" y="7876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081429" y="1194728"/>
            <a:ext cx="3150599" cy="7876497"/>
          </a:xfrm>
          <a:custGeom>
            <a:avLst/>
            <a:gdLst/>
            <a:ahLst/>
            <a:cxnLst/>
            <a:rect l="l" t="t" r="r" b="b"/>
            <a:pathLst>
              <a:path w="3150599" h="7876497">
                <a:moveTo>
                  <a:pt x="0" y="0"/>
                </a:moveTo>
                <a:lnTo>
                  <a:pt x="3150599" y="0"/>
                </a:lnTo>
                <a:lnTo>
                  <a:pt x="3150599" y="7876497"/>
                </a:lnTo>
                <a:lnTo>
                  <a:pt x="0" y="78764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810009" y="1194728"/>
            <a:ext cx="3938248" cy="7876497"/>
          </a:xfrm>
          <a:custGeom>
            <a:avLst/>
            <a:gdLst/>
            <a:ahLst/>
            <a:cxnLst/>
            <a:rect l="l" t="t" r="r" b="b"/>
            <a:pathLst>
              <a:path w="3938248" h="7876497">
                <a:moveTo>
                  <a:pt x="0" y="0"/>
                </a:moveTo>
                <a:lnTo>
                  <a:pt x="3938248" y="0"/>
                </a:lnTo>
                <a:lnTo>
                  <a:pt x="3938248" y="7876497"/>
                </a:lnTo>
                <a:lnTo>
                  <a:pt x="0" y="7876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383605" y="1194728"/>
            <a:ext cx="3938248" cy="7876497"/>
          </a:xfrm>
          <a:custGeom>
            <a:avLst/>
            <a:gdLst/>
            <a:ahLst/>
            <a:cxnLst/>
            <a:rect l="l" t="t" r="r" b="b"/>
            <a:pathLst>
              <a:path w="3938248" h="7876497">
                <a:moveTo>
                  <a:pt x="0" y="0"/>
                </a:moveTo>
                <a:lnTo>
                  <a:pt x="3938248" y="0"/>
                </a:lnTo>
                <a:lnTo>
                  <a:pt x="3938248" y="7876497"/>
                </a:lnTo>
                <a:lnTo>
                  <a:pt x="0" y="7876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7578706" y="2556851"/>
            <a:ext cx="1642285" cy="1276677"/>
            <a:chOff x="0" y="0"/>
            <a:chExt cx="264494" cy="2056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4494" cy="205612"/>
            </a:xfrm>
            <a:custGeom>
              <a:avLst/>
              <a:gdLst/>
              <a:ahLst/>
              <a:cxnLst/>
              <a:rect l="l" t="t" r="r" b="b"/>
              <a:pathLst>
                <a:path w="264494" h="205612">
                  <a:moveTo>
                    <a:pt x="0" y="0"/>
                  </a:moveTo>
                  <a:lnTo>
                    <a:pt x="264494" y="0"/>
                  </a:lnTo>
                  <a:lnTo>
                    <a:pt x="264494" y="205612"/>
                  </a:lnTo>
                  <a:lnTo>
                    <a:pt x="0" y="2056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50000">
                  <a:srgbClr val="FCFDFE">
                    <a:alpha val="100000"/>
                  </a:srgbClr>
                </a:gs>
                <a:gs pos="100000">
                  <a:srgbClr val="FCFDFE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64494" cy="253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35492" y="4576551"/>
            <a:ext cx="434340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Summary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3601" y="5527823"/>
            <a:ext cx="5171301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strategic recap of the project's milestones, current challenges, and the roadmap for upcoming development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24700" y="5621079"/>
            <a:ext cx="2664597" cy="217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487"/>
              </a:lnSpc>
              <a:buAutoNum type="arabicPeriod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Developed a decentralized ecosystem</a:t>
            </a:r>
          </a:p>
          <a:p>
            <a:pPr marL="345439" lvl="1" indent="-172720" algn="l">
              <a:lnSpc>
                <a:spcPts val="2487"/>
              </a:lnSpc>
              <a:buAutoNum type="arabicPeriod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Strategic Technology Adoption</a:t>
            </a:r>
          </a:p>
          <a:p>
            <a:pPr marL="345439" lvl="1" indent="-172720" algn="l">
              <a:lnSpc>
                <a:spcPts val="2487"/>
              </a:lnSpc>
              <a:buAutoNum type="arabicPeriod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User-Centric Design</a:t>
            </a:r>
          </a:p>
          <a:p>
            <a:pPr marL="345439" lvl="1" indent="-172720" algn="l">
              <a:lnSpc>
                <a:spcPts val="2487"/>
              </a:lnSpc>
              <a:buAutoNum type="arabicPeriod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Secure Authentication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24410" y="5535189"/>
            <a:ext cx="2867740" cy="123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 algn="l">
              <a:lnSpc>
                <a:spcPts val="2488"/>
              </a:lnSpc>
              <a:buAutoNum type="arabicPeriod"/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Operational Complexity</a:t>
            </a:r>
          </a:p>
          <a:p>
            <a:pPr marL="345441" lvl="1" indent="-172721" algn="l">
              <a:lnSpc>
                <a:spcPts val="2488"/>
              </a:lnSpc>
              <a:buAutoNum type="arabicPeriod"/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Infrastructure Overhead</a:t>
            </a:r>
          </a:p>
          <a:p>
            <a:pPr marL="345441" lvl="1" indent="-172721" algn="l">
              <a:lnSpc>
                <a:spcPts val="2488"/>
              </a:lnSpc>
              <a:buAutoNum type="arabicPeriod"/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Idempotency Challenges</a:t>
            </a:r>
          </a:p>
          <a:p>
            <a:pPr marL="345441" lvl="1" indent="-172721" algn="l">
              <a:lnSpc>
                <a:spcPts val="2488"/>
              </a:lnSpc>
              <a:buAutoNum type="arabicPeriod"/>
            </a:pPr>
            <a:r>
              <a: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UI/UX Sophistication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67550" y="4932786"/>
            <a:ext cx="2664597" cy="42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</a:pPr>
            <a:r>
              <a:rPr lang="en-US" sz="2799">
                <a:solidFill>
                  <a:srgbClr val="041F60"/>
                </a:solidFill>
                <a:latin typeface="Gotham"/>
                <a:ea typeface="Gotham"/>
                <a:cs typeface="Gotham"/>
                <a:sym typeface="Gotham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27553" y="4932786"/>
            <a:ext cx="2664597" cy="42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</a:pPr>
            <a:r>
              <a:rPr lang="en-US" sz="2799">
                <a:solidFill>
                  <a:srgbClr val="041F60"/>
                </a:solidFill>
                <a:latin typeface="Gotham"/>
                <a:ea typeface="Gotham"/>
                <a:cs typeface="Gotham"/>
                <a:sym typeface="Gotham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315824" y="5535189"/>
            <a:ext cx="2664597" cy="91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487"/>
              </a:lnSpc>
              <a:buAutoNum type="arabicPeriod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Mobile Platform Expansion</a:t>
            </a:r>
          </a:p>
          <a:p>
            <a:pPr marL="345439" lvl="1" indent="-172720" algn="l">
              <a:lnSpc>
                <a:spcPts val="2487"/>
              </a:lnSpc>
              <a:buAutoNum type="arabicPeriod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AI-Driven Assistance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419680" y="4932786"/>
            <a:ext cx="2664597" cy="42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</a:pPr>
            <a:r>
              <a:rPr lang="en-US" sz="2799">
                <a:solidFill>
                  <a:srgbClr val="041F60"/>
                </a:solidFill>
                <a:latin typeface="Gotham"/>
                <a:ea typeface="Gotham"/>
                <a:cs typeface="Gotham"/>
                <a:sym typeface="Gotham"/>
              </a:rPr>
              <a:t>03</a:t>
            </a:r>
          </a:p>
        </p:txBody>
      </p:sp>
      <p:sp>
        <p:nvSpPr>
          <p:cNvPr id="25" name="Freeform 25"/>
          <p:cNvSpPr/>
          <p:nvPr/>
        </p:nvSpPr>
        <p:spPr>
          <a:xfrm>
            <a:off x="7854547" y="2001789"/>
            <a:ext cx="1090604" cy="1190290"/>
          </a:xfrm>
          <a:custGeom>
            <a:avLst/>
            <a:gdLst/>
            <a:ahLst/>
            <a:cxnLst/>
            <a:rect l="l" t="t" r="r" b="b"/>
            <a:pathLst>
              <a:path w="1090604" h="1190290">
                <a:moveTo>
                  <a:pt x="0" y="0"/>
                </a:moveTo>
                <a:lnTo>
                  <a:pt x="1090603" y="0"/>
                </a:lnTo>
                <a:lnTo>
                  <a:pt x="1090603" y="1190290"/>
                </a:lnTo>
                <a:lnTo>
                  <a:pt x="0" y="119029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7546630" y="2596934"/>
            <a:ext cx="1642285" cy="1276677"/>
            <a:chOff x="0" y="0"/>
            <a:chExt cx="264494" cy="2056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64494" cy="205612"/>
            </a:xfrm>
            <a:custGeom>
              <a:avLst/>
              <a:gdLst/>
              <a:ahLst/>
              <a:cxnLst/>
              <a:rect l="l" t="t" r="r" b="b"/>
              <a:pathLst>
                <a:path w="264494" h="205612">
                  <a:moveTo>
                    <a:pt x="0" y="0"/>
                  </a:moveTo>
                  <a:lnTo>
                    <a:pt x="264494" y="0"/>
                  </a:lnTo>
                  <a:lnTo>
                    <a:pt x="264494" y="205612"/>
                  </a:lnTo>
                  <a:lnTo>
                    <a:pt x="0" y="2056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50000">
                  <a:srgbClr val="FCFDFE">
                    <a:alpha val="100000"/>
                  </a:srgbClr>
                </a:gs>
                <a:gs pos="100000">
                  <a:srgbClr val="FCFDFE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264494" cy="253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067550" y="3424238"/>
            <a:ext cx="2664597" cy="36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4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Achievements</a:t>
            </a:r>
          </a:p>
        </p:txBody>
      </p:sp>
      <p:sp>
        <p:nvSpPr>
          <p:cNvPr id="30" name="Freeform 30"/>
          <p:cNvSpPr/>
          <p:nvPr/>
        </p:nvSpPr>
        <p:spPr>
          <a:xfrm>
            <a:off x="15059781" y="1810795"/>
            <a:ext cx="1384394" cy="1384394"/>
          </a:xfrm>
          <a:custGeom>
            <a:avLst/>
            <a:gdLst/>
            <a:ahLst/>
            <a:cxnLst/>
            <a:rect l="l" t="t" r="r" b="b"/>
            <a:pathLst>
              <a:path w="1384394" h="1384394">
                <a:moveTo>
                  <a:pt x="0" y="0"/>
                </a:moveTo>
                <a:lnTo>
                  <a:pt x="1384395" y="0"/>
                </a:lnTo>
                <a:lnTo>
                  <a:pt x="1384395" y="1384394"/>
                </a:lnTo>
                <a:lnTo>
                  <a:pt x="0" y="13843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14930836" y="2556851"/>
            <a:ext cx="1642285" cy="1276677"/>
            <a:chOff x="0" y="0"/>
            <a:chExt cx="264494" cy="20561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64494" cy="205612"/>
            </a:xfrm>
            <a:custGeom>
              <a:avLst/>
              <a:gdLst/>
              <a:ahLst/>
              <a:cxnLst/>
              <a:rect l="l" t="t" r="r" b="b"/>
              <a:pathLst>
                <a:path w="264494" h="205612">
                  <a:moveTo>
                    <a:pt x="0" y="0"/>
                  </a:moveTo>
                  <a:lnTo>
                    <a:pt x="264494" y="0"/>
                  </a:lnTo>
                  <a:lnTo>
                    <a:pt x="264494" y="205612"/>
                  </a:lnTo>
                  <a:lnTo>
                    <a:pt x="0" y="2056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50000">
                  <a:srgbClr val="FCFDFE">
                    <a:alpha val="100000"/>
                  </a:srgbClr>
                </a:gs>
                <a:gs pos="100000">
                  <a:srgbClr val="FCFDFE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264494" cy="253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4419680" y="3424238"/>
            <a:ext cx="2664597" cy="36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4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Future direction</a:t>
            </a:r>
          </a:p>
        </p:txBody>
      </p:sp>
      <p:sp>
        <p:nvSpPr>
          <p:cNvPr id="35" name="Freeform 35"/>
          <p:cNvSpPr/>
          <p:nvPr/>
        </p:nvSpPr>
        <p:spPr>
          <a:xfrm>
            <a:off x="11393352" y="1930435"/>
            <a:ext cx="1332999" cy="1332999"/>
          </a:xfrm>
          <a:custGeom>
            <a:avLst/>
            <a:gdLst/>
            <a:ahLst/>
            <a:cxnLst/>
            <a:rect l="l" t="t" r="r" b="b"/>
            <a:pathLst>
              <a:path w="1332999" h="1332999">
                <a:moveTo>
                  <a:pt x="0" y="0"/>
                </a:moveTo>
                <a:lnTo>
                  <a:pt x="1332999" y="0"/>
                </a:lnTo>
                <a:lnTo>
                  <a:pt x="1332999" y="1332998"/>
                </a:lnTo>
                <a:lnTo>
                  <a:pt x="0" y="133299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11238709" y="2556851"/>
            <a:ext cx="1642285" cy="1276677"/>
            <a:chOff x="0" y="0"/>
            <a:chExt cx="264494" cy="20561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64494" cy="205612"/>
            </a:xfrm>
            <a:custGeom>
              <a:avLst/>
              <a:gdLst/>
              <a:ahLst/>
              <a:cxnLst/>
              <a:rect l="l" t="t" r="r" b="b"/>
              <a:pathLst>
                <a:path w="264494" h="205612">
                  <a:moveTo>
                    <a:pt x="0" y="0"/>
                  </a:moveTo>
                  <a:lnTo>
                    <a:pt x="264494" y="0"/>
                  </a:lnTo>
                  <a:lnTo>
                    <a:pt x="264494" y="205612"/>
                  </a:lnTo>
                  <a:lnTo>
                    <a:pt x="0" y="20561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50000">
                  <a:srgbClr val="FCFDFE">
                    <a:alpha val="100000"/>
                  </a:srgbClr>
                </a:gs>
                <a:gs pos="100000">
                  <a:srgbClr val="FCFDFE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264494" cy="253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0727553" y="3424238"/>
            <a:ext cx="2664597" cy="36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4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Limitations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527" y="-252072"/>
            <a:ext cx="10706309" cy="10791145"/>
            <a:chOff x="0" y="0"/>
            <a:chExt cx="2448171" cy="24675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8171" cy="2467570"/>
            </a:xfrm>
            <a:custGeom>
              <a:avLst/>
              <a:gdLst/>
              <a:ahLst/>
              <a:cxnLst/>
              <a:rect l="l" t="t" r="r" b="b"/>
              <a:pathLst>
                <a:path w="2448171" h="2467570">
                  <a:moveTo>
                    <a:pt x="1224086" y="0"/>
                  </a:moveTo>
                  <a:lnTo>
                    <a:pt x="2448171" y="2467570"/>
                  </a:lnTo>
                  <a:lnTo>
                    <a:pt x="0" y="2467570"/>
                  </a:lnTo>
                  <a:lnTo>
                    <a:pt x="1224086" y="0"/>
                  </a:lnTo>
                  <a:close/>
                </a:path>
              </a:pathLst>
            </a:custGeom>
            <a:gradFill rotWithShape="1">
              <a:gsLst>
                <a:gs pos="0">
                  <a:srgbClr val="6AD572">
                    <a:alpha val="0"/>
                  </a:srgbClr>
                </a:gs>
                <a:gs pos="50000">
                  <a:srgbClr val="6AD572">
                    <a:alpha val="0"/>
                  </a:srgbClr>
                </a:gs>
                <a:gs pos="100000">
                  <a:srgbClr val="6AD572">
                    <a:alpha val="305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82527" y="1098033"/>
              <a:ext cx="1683118" cy="1193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52600" y="4787265"/>
            <a:ext cx="7532111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Thank you for watching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2600" y="5908358"/>
            <a:ext cx="7391400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Do you have any 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395354" y="-1426129"/>
            <a:ext cx="9355714" cy="13066433"/>
            <a:chOff x="0" y="0"/>
            <a:chExt cx="660400" cy="9223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922332"/>
            </a:xfrm>
            <a:custGeom>
              <a:avLst/>
              <a:gdLst/>
              <a:ahLst/>
              <a:cxnLst/>
              <a:rect l="l" t="t" r="r" b="b"/>
              <a:pathLst>
                <a:path w="660400" h="922332">
                  <a:moveTo>
                    <a:pt x="220252" y="903263"/>
                  </a:moveTo>
                  <a:cubicBezTo>
                    <a:pt x="254109" y="914777"/>
                    <a:pt x="292600" y="922332"/>
                    <a:pt x="330378" y="922332"/>
                  </a:cubicBezTo>
                  <a:cubicBezTo>
                    <a:pt x="368157" y="922332"/>
                    <a:pt x="404509" y="915855"/>
                    <a:pt x="438009" y="904341"/>
                  </a:cubicBezTo>
                  <a:cubicBezTo>
                    <a:pt x="438723" y="903982"/>
                    <a:pt x="439435" y="903982"/>
                    <a:pt x="440148" y="903622"/>
                  </a:cubicBezTo>
                  <a:cubicBezTo>
                    <a:pt x="565955" y="857567"/>
                    <a:pt x="658618" y="735953"/>
                    <a:pt x="660400" y="59139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90958"/>
                  </a:lnTo>
                  <a:cubicBezTo>
                    <a:pt x="1782" y="736672"/>
                    <a:pt x="93019" y="858287"/>
                    <a:pt x="220252" y="90326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gradFill>
                <a:gsLst>
                  <a:gs pos="0">
                    <a:srgbClr val="6AD572">
                      <a:alpha val="100000"/>
                    </a:srgbClr>
                  </a:gs>
                  <a:gs pos="100000">
                    <a:srgbClr val="65A6F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60400" cy="842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170880" y="1456635"/>
            <a:ext cx="13756292" cy="2651213"/>
          </a:xfrm>
          <a:custGeom>
            <a:avLst/>
            <a:gdLst/>
            <a:ahLst/>
            <a:cxnLst/>
            <a:rect l="l" t="t" r="r" b="b"/>
            <a:pathLst>
              <a:path w="13756292" h="2651213">
                <a:moveTo>
                  <a:pt x="0" y="0"/>
                </a:moveTo>
                <a:lnTo>
                  <a:pt x="13756291" y="0"/>
                </a:lnTo>
                <a:lnTo>
                  <a:pt x="13756291" y="2651212"/>
                </a:lnTo>
                <a:lnTo>
                  <a:pt x="0" y="2651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734419" y="1794837"/>
            <a:ext cx="6729215" cy="1296903"/>
          </a:xfrm>
          <a:custGeom>
            <a:avLst/>
            <a:gdLst/>
            <a:ahLst/>
            <a:cxnLst/>
            <a:rect l="l" t="t" r="r" b="b"/>
            <a:pathLst>
              <a:path w="6729215" h="1296903">
                <a:moveTo>
                  <a:pt x="0" y="0"/>
                </a:moveTo>
                <a:lnTo>
                  <a:pt x="6729216" y="0"/>
                </a:lnTo>
                <a:lnTo>
                  <a:pt x="6729216" y="1296903"/>
                </a:lnTo>
                <a:lnTo>
                  <a:pt x="0" y="1296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802511" y="1726746"/>
            <a:ext cx="6729215" cy="1296903"/>
          </a:xfrm>
          <a:custGeom>
            <a:avLst/>
            <a:gdLst/>
            <a:ahLst/>
            <a:cxnLst/>
            <a:rect l="l" t="t" r="r" b="b"/>
            <a:pathLst>
              <a:path w="6729215" h="1296903">
                <a:moveTo>
                  <a:pt x="0" y="0"/>
                </a:moveTo>
                <a:lnTo>
                  <a:pt x="6729215" y="0"/>
                </a:lnTo>
                <a:lnTo>
                  <a:pt x="6729215" y="1296903"/>
                </a:lnTo>
                <a:lnTo>
                  <a:pt x="0" y="12969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195985" y="4286917"/>
            <a:ext cx="13430905" cy="2588502"/>
          </a:xfrm>
          <a:custGeom>
            <a:avLst/>
            <a:gdLst/>
            <a:ahLst/>
            <a:cxnLst/>
            <a:rect l="l" t="t" r="r" b="b"/>
            <a:pathLst>
              <a:path w="13430905" h="2588502">
                <a:moveTo>
                  <a:pt x="0" y="0"/>
                </a:moveTo>
                <a:lnTo>
                  <a:pt x="13430905" y="0"/>
                </a:lnTo>
                <a:lnTo>
                  <a:pt x="13430905" y="2588502"/>
                </a:lnTo>
                <a:lnTo>
                  <a:pt x="0" y="2588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675234" y="4617120"/>
            <a:ext cx="6570045" cy="1266227"/>
          </a:xfrm>
          <a:custGeom>
            <a:avLst/>
            <a:gdLst/>
            <a:ahLst/>
            <a:cxnLst/>
            <a:rect l="l" t="t" r="r" b="b"/>
            <a:pathLst>
              <a:path w="6570045" h="1266227">
                <a:moveTo>
                  <a:pt x="0" y="0"/>
                </a:moveTo>
                <a:lnTo>
                  <a:pt x="6570045" y="0"/>
                </a:lnTo>
                <a:lnTo>
                  <a:pt x="6570045" y="1266226"/>
                </a:lnTo>
                <a:lnTo>
                  <a:pt x="0" y="126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741715" y="4550639"/>
            <a:ext cx="6570045" cy="1266227"/>
          </a:xfrm>
          <a:custGeom>
            <a:avLst/>
            <a:gdLst/>
            <a:ahLst/>
            <a:cxnLst/>
            <a:rect l="l" t="t" r="r" b="b"/>
            <a:pathLst>
              <a:path w="6570045" h="1266227">
                <a:moveTo>
                  <a:pt x="0" y="0"/>
                </a:moveTo>
                <a:lnTo>
                  <a:pt x="6570044" y="0"/>
                </a:lnTo>
                <a:lnTo>
                  <a:pt x="6570044" y="1266227"/>
                </a:lnTo>
                <a:lnTo>
                  <a:pt x="0" y="12662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518577" y="4973067"/>
            <a:ext cx="4234196" cy="42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786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Problems to be solved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77188" y="2018147"/>
            <a:ext cx="4336777" cy="850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9"/>
              </a:lnSpc>
            </a:pPr>
            <a:r>
              <a:rPr lang="en-US" sz="2854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Project Selection Criteria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4986" y="3877195"/>
            <a:ext cx="7610999" cy="1629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5"/>
              </a:lnSpc>
            </a:pPr>
            <a:r>
              <a:rPr lang="en-US" sz="5499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Introduction to the project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4986" y="6846844"/>
            <a:ext cx="43434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University graduation project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4986" y="7267849"/>
            <a:ext cx="43434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2021-2025</a:t>
            </a:r>
          </a:p>
        </p:txBody>
      </p:sp>
      <p:sp>
        <p:nvSpPr>
          <p:cNvPr id="16" name="Freeform 16"/>
          <p:cNvSpPr/>
          <p:nvPr/>
        </p:nvSpPr>
        <p:spPr>
          <a:xfrm>
            <a:off x="7451666" y="7009721"/>
            <a:ext cx="13430905" cy="2588502"/>
          </a:xfrm>
          <a:custGeom>
            <a:avLst/>
            <a:gdLst/>
            <a:ahLst/>
            <a:cxnLst/>
            <a:rect l="l" t="t" r="r" b="b"/>
            <a:pathLst>
              <a:path w="13430905" h="2588502">
                <a:moveTo>
                  <a:pt x="0" y="0"/>
                </a:moveTo>
                <a:lnTo>
                  <a:pt x="13430905" y="0"/>
                </a:lnTo>
                <a:lnTo>
                  <a:pt x="13430905" y="2588502"/>
                </a:lnTo>
                <a:lnTo>
                  <a:pt x="0" y="2588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0930915" y="7339924"/>
            <a:ext cx="6570045" cy="1266227"/>
          </a:xfrm>
          <a:custGeom>
            <a:avLst/>
            <a:gdLst/>
            <a:ahLst/>
            <a:cxnLst/>
            <a:rect l="l" t="t" r="r" b="b"/>
            <a:pathLst>
              <a:path w="6570045" h="1266227">
                <a:moveTo>
                  <a:pt x="0" y="0"/>
                </a:moveTo>
                <a:lnTo>
                  <a:pt x="6570045" y="0"/>
                </a:lnTo>
                <a:lnTo>
                  <a:pt x="6570045" y="1266226"/>
                </a:lnTo>
                <a:lnTo>
                  <a:pt x="0" y="126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0997395" y="7273443"/>
            <a:ext cx="6570045" cy="1266227"/>
          </a:xfrm>
          <a:custGeom>
            <a:avLst/>
            <a:gdLst/>
            <a:ahLst/>
            <a:cxnLst/>
            <a:rect l="l" t="t" r="r" b="b"/>
            <a:pathLst>
              <a:path w="6570045" h="1266227">
                <a:moveTo>
                  <a:pt x="0" y="0"/>
                </a:moveTo>
                <a:lnTo>
                  <a:pt x="6570045" y="0"/>
                </a:lnTo>
                <a:lnTo>
                  <a:pt x="6570045" y="1266227"/>
                </a:lnTo>
                <a:lnTo>
                  <a:pt x="0" y="12662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2774258" y="7695871"/>
            <a:ext cx="4234196" cy="42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786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Technology Stack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31856" y="4634856"/>
            <a:ext cx="1366699" cy="3990363"/>
          </a:xfrm>
          <a:custGeom>
            <a:avLst/>
            <a:gdLst/>
            <a:ahLst/>
            <a:cxnLst/>
            <a:rect l="l" t="t" r="r" b="b"/>
            <a:pathLst>
              <a:path w="1366699" h="3990363">
                <a:moveTo>
                  <a:pt x="0" y="0"/>
                </a:moveTo>
                <a:lnTo>
                  <a:pt x="1366699" y="0"/>
                </a:lnTo>
                <a:lnTo>
                  <a:pt x="1366699" y="3990363"/>
                </a:lnTo>
                <a:lnTo>
                  <a:pt x="0" y="3990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6041049" y="3436780"/>
            <a:ext cx="0" cy="927920"/>
          </a:xfrm>
          <a:prstGeom prst="line">
            <a:avLst/>
          </a:prstGeom>
          <a:ln w="19050" cap="flat">
            <a:solidFill>
              <a:srgbClr val="007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3512043" y="5013169"/>
            <a:ext cx="5820013" cy="3689022"/>
            <a:chOff x="0" y="0"/>
            <a:chExt cx="1317940" cy="835378"/>
          </a:xfrm>
        </p:grpSpPr>
        <p:sp>
          <p:nvSpPr>
            <p:cNvPr id="5" name="Freeform 5"/>
            <p:cNvSpPr/>
            <p:nvPr/>
          </p:nvSpPr>
          <p:spPr>
            <a:xfrm>
              <a:off x="13669" y="0"/>
              <a:ext cx="1290602" cy="835378"/>
            </a:xfrm>
            <a:custGeom>
              <a:avLst/>
              <a:gdLst/>
              <a:ahLst/>
              <a:cxnLst/>
              <a:rect l="l" t="t" r="r" b="b"/>
              <a:pathLst>
                <a:path w="1290602" h="835378">
                  <a:moveTo>
                    <a:pt x="253382" y="0"/>
                  </a:moveTo>
                  <a:lnTo>
                    <a:pt x="1037220" y="0"/>
                  </a:lnTo>
                  <a:cubicBezTo>
                    <a:pt x="1074693" y="0"/>
                    <a:pt x="1107305" y="25630"/>
                    <a:pt x="1116162" y="62042"/>
                  </a:cubicBezTo>
                  <a:lnTo>
                    <a:pt x="1289180" y="773336"/>
                  </a:lnTo>
                  <a:cubicBezTo>
                    <a:pt x="1292819" y="788296"/>
                    <a:pt x="1289389" y="804099"/>
                    <a:pt x="1279875" y="816204"/>
                  </a:cubicBezTo>
                  <a:cubicBezTo>
                    <a:pt x="1270361" y="828310"/>
                    <a:pt x="1255817" y="835378"/>
                    <a:pt x="1240420" y="835378"/>
                  </a:cubicBezTo>
                  <a:lnTo>
                    <a:pt x="50182" y="835378"/>
                  </a:lnTo>
                  <a:cubicBezTo>
                    <a:pt x="34785" y="835378"/>
                    <a:pt x="20241" y="828310"/>
                    <a:pt x="10727" y="816204"/>
                  </a:cubicBezTo>
                  <a:cubicBezTo>
                    <a:pt x="1213" y="804099"/>
                    <a:pt x="-2217" y="788296"/>
                    <a:pt x="1422" y="773336"/>
                  </a:cubicBezTo>
                  <a:lnTo>
                    <a:pt x="174440" y="62042"/>
                  </a:lnTo>
                  <a:cubicBezTo>
                    <a:pt x="183297" y="25630"/>
                    <a:pt x="215909" y="0"/>
                    <a:pt x="253382" y="0"/>
                  </a:cubicBezTo>
                  <a:close/>
                </a:path>
              </a:pathLst>
            </a:custGeom>
            <a:solidFill>
              <a:srgbClr val="69C3A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00" y="-38100"/>
              <a:ext cx="1063940" cy="873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125176" y="4823069"/>
            <a:ext cx="1237774" cy="3613938"/>
          </a:xfrm>
          <a:custGeom>
            <a:avLst/>
            <a:gdLst/>
            <a:ahLst/>
            <a:cxnLst/>
            <a:rect l="l" t="t" r="r" b="b"/>
            <a:pathLst>
              <a:path w="1237774" h="3613938">
                <a:moveTo>
                  <a:pt x="0" y="0"/>
                </a:moveTo>
                <a:lnTo>
                  <a:pt x="1237774" y="0"/>
                </a:lnTo>
                <a:lnTo>
                  <a:pt x="1237774" y="3613938"/>
                </a:lnTo>
                <a:lnTo>
                  <a:pt x="0" y="3613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V="1">
            <a:off x="9144000" y="6130416"/>
            <a:ext cx="0" cy="999243"/>
          </a:xfrm>
          <a:prstGeom prst="line">
            <a:avLst/>
          </a:prstGeom>
          <a:ln w="38100" cap="flat">
            <a:solidFill>
              <a:srgbClr val="94D3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12089445" y="4634856"/>
            <a:ext cx="1366699" cy="3990363"/>
          </a:xfrm>
          <a:custGeom>
            <a:avLst/>
            <a:gdLst/>
            <a:ahLst/>
            <a:cxnLst/>
            <a:rect l="l" t="t" r="r" b="b"/>
            <a:pathLst>
              <a:path w="1366699" h="3990363">
                <a:moveTo>
                  <a:pt x="0" y="0"/>
                </a:moveTo>
                <a:lnTo>
                  <a:pt x="1366699" y="0"/>
                </a:lnTo>
                <a:lnTo>
                  <a:pt x="1366699" y="3990363"/>
                </a:lnTo>
                <a:lnTo>
                  <a:pt x="0" y="3990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8574754" y="5013169"/>
            <a:ext cx="5820013" cy="3689022"/>
            <a:chOff x="0" y="0"/>
            <a:chExt cx="1317940" cy="835378"/>
          </a:xfrm>
        </p:grpSpPr>
        <p:sp>
          <p:nvSpPr>
            <p:cNvPr id="11" name="Freeform 11"/>
            <p:cNvSpPr/>
            <p:nvPr/>
          </p:nvSpPr>
          <p:spPr>
            <a:xfrm>
              <a:off x="13669" y="0"/>
              <a:ext cx="1290602" cy="835378"/>
            </a:xfrm>
            <a:custGeom>
              <a:avLst/>
              <a:gdLst/>
              <a:ahLst/>
              <a:cxnLst/>
              <a:rect l="l" t="t" r="r" b="b"/>
              <a:pathLst>
                <a:path w="1290602" h="835378">
                  <a:moveTo>
                    <a:pt x="253382" y="0"/>
                  </a:moveTo>
                  <a:lnTo>
                    <a:pt x="1037220" y="0"/>
                  </a:lnTo>
                  <a:cubicBezTo>
                    <a:pt x="1074693" y="0"/>
                    <a:pt x="1107305" y="25630"/>
                    <a:pt x="1116162" y="62042"/>
                  </a:cubicBezTo>
                  <a:lnTo>
                    <a:pt x="1289180" y="773336"/>
                  </a:lnTo>
                  <a:cubicBezTo>
                    <a:pt x="1292819" y="788296"/>
                    <a:pt x="1289389" y="804099"/>
                    <a:pt x="1279875" y="816204"/>
                  </a:cubicBezTo>
                  <a:cubicBezTo>
                    <a:pt x="1270361" y="828310"/>
                    <a:pt x="1255817" y="835378"/>
                    <a:pt x="1240420" y="835378"/>
                  </a:cubicBezTo>
                  <a:lnTo>
                    <a:pt x="50182" y="835378"/>
                  </a:lnTo>
                  <a:cubicBezTo>
                    <a:pt x="34785" y="835378"/>
                    <a:pt x="20241" y="828310"/>
                    <a:pt x="10727" y="816204"/>
                  </a:cubicBezTo>
                  <a:cubicBezTo>
                    <a:pt x="1213" y="804099"/>
                    <a:pt x="-2217" y="788296"/>
                    <a:pt x="1422" y="773336"/>
                  </a:cubicBezTo>
                  <a:lnTo>
                    <a:pt x="174440" y="62042"/>
                  </a:lnTo>
                  <a:cubicBezTo>
                    <a:pt x="183297" y="25630"/>
                    <a:pt x="215909" y="0"/>
                    <a:pt x="253382" y="0"/>
                  </a:cubicBezTo>
                  <a:close/>
                </a:path>
              </a:pathLst>
            </a:custGeom>
            <a:solidFill>
              <a:srgbClr val="7ACF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-38100"/>
              <a:ext cx="1063940" cy="873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10800000">
            <a:off x="9925050" y="4823069"/>
            <a:ext cx="1237774" cy="3613938"/>
          </a:xfrm>
          <a:custGeom>
            <a:avLst/>
            <a:gdLst/>
            <a:ahLst/>
            <a:cxnLst/>
            <a:rect l="l" t="t" r="r" b="b"/>
            <a:pathLst>
              <a:path w="1237774" h="3613938">
                <a:moveTo>
                  <a:pt x="0" y="0"/>
                </a:moveTo>
                <a:lnTo>
                  <a:pt x="1237774" y="0"/>
                </a:lnTo>
                <a:lnTo>
                  <a:pt x="1237774" y="3613938"/>
                </a:lnTo>
                <a:lnTo>
                  <a:pt x="0" y="3613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flipV="1">
            <a:off x="12012858" y="3352923"/>
            <a:ext cx="0" cy="934833"/>
          </a:xfrm>
          <a:prstGeom prst="line">
            <a:avLst/>
          </a:prstGeom>
          <a:ln w="19050" cap="flat">
            <a:solidFill>
              <a:srgbClr val="175D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7236292" y="4287756"/>
            <a:ext cx="3434225" cy="5139848"/>
            <a:chOff x="0" y="0"/>
            <a:chExt cx="777679" cy="116391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77679" cy="1163917"/>
            </a:xfrm>
            <a:custGeom>
              <a:avLst/>
              <a:gdLst/>
              <a:ahLst/>
              <a:cxnLst/>
              <a:rect l="l" t="t" r="r" b="b"/>
              <a:pathLst>
                <a:path w="777679" h="1163917">
                  <a:moveTo>
                    <a:pt x="108208" y="0"/>
                  </a:moveTo>
                  <a:lnTo>
                    <a:pt x="669471" y="0"/>
                  </a:lnTo>
                  <a:cubicBezTo>
                    <a:pt x="729232" y="0"/>
                    <a:pt x="777679" y="48447"/>
                    <a:pt x="777679" y="108208"/>
                  </a:cubicBezTo>
                  <a:lnTo>
                    <a:pt x="777679" y="1055708"/>
                  </a:lnTo>
                  <a:cubicBezTo>
                    <a:pt x="777679" y="1115470"/>
                    <a:pt x="729232" y="1163917"/>
                    <a:pt x="669471" y="1163917"/>
                  </a:cubicBezTo>
                  <a:lnTo>
                    <a:pt x="108208" y="1163917"/>
                  </a:lnTo>
                  <a:cubicBezTo>
                    <a:pt x="79510" y="1163917"/>
                    <a:pt x="51987" y="1152516"/>
                    <a:pt x="31694" y="1132223"/>
                  </a:cubicBezTo>
                  <a:cubicBezTo>
                    <a:pt x="11401" y="1111930"/>
                    <a:pt x="0" y="1084407"/>
                    <a:pt x="0" y="1055708"/>
                  </a:cubicBezTo>
                  <a:lnTo>
                    <a:pt x="0" y="108208"/>
                  </a:lnTo>
                  <a:cubicBezTo>
                    <a:pt x="0" y="48447"/>
                    <a:pt x="48447" y="0"/>
                    <a:pt x="108208" y="0"/>
                  </a:cubicBezTo>
                  <a:close/>
                </a:path>
              </a:pathLst>
            </a:custGeom>
            <a:solidFill>
              <a:srgbClr val="65A6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77679" cy="120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8953589" y="3197897"/>
            <a:ext cx="0" cy="1089859"/>
          </a:xfrm>
          <a:prstGeom prst="line">
            <a:avLst/>
          </a:prstGeom>
          <a:ln w="19050" cap="flat">
            <a:solidFill>
              <a:srgbClr val="528E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2700000">
            <a:off x="8381161" y="4846473"/>
            <a:ext cx="1144857" cy="1144857"/>
          </a:xfrm>
          <a:custGeom>
            <a:avLst/>
            <a:gdLst/>
            <a:ahLst/>
            <a:cxnLst/>
            <a:rect l="l" t="t" r="r" b="b"/>
            <a:pathLst>
              <a:path w="1144857" h="1144857">
                <a:moveTo>
                  <a:pt x="0" y="0"/>
                </a:moveTo>
                <a:lnTo>
                  <a:pt x="1144856" y="0"/>
                </a:lnTo>
                <a:lnTo>
                  <a:pt x="1144856" y="1144857"/>
                </a:lnTo>
                <a:lnTo>
                  <a:pt x="0" y="1144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591639" y="2652968"/>
            <a:ext cx="723900" cy="7239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8E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698149" y="2867906"/>
            <a:ext cx="723900" cy="72390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9C3A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650908" y="2790962"/>
            <a:ext cx="723900" cy="72390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CF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</a:p>
          </p:txBody>
        </p:sp>
      </p:grpSp>
      <p:sp>
        <p:nvSpPr>
          <p:cNvPr id="29" name="Freeform 29"/>
          <p:cNvSpPr/>
          <p:nvPr/>
        </p:nvSpPr>
        <p:spPr>
          <a:xfrm rot="8100000">
            <a:off x="5247912" y="4817898"/>
            <a:ext cx="1144857" cy="1144857"/>
          </a:xfrm>
          <a:custGeom>
            <a:avLst/>
            <a:gdLst/>
            <a:ahLst/>
            <a:cxnLst/>
            <a:rect l="l" t="t" r="r" b="b"/>
            <a:pathLst>
              <a:path w="1144857" h="1144857">
                <a:moveTo>
                  <a:pt x="0" y="0"/>
                </a:moveTo>
                <a:lnTo>
                  <a:pt x="1144857" y="0"/>
                </a:lnTo>
                <a:lnTo>
                  <a:pt x="1144857" y="1144857"/>
                </a:lnTo>
                <a:lnTo>
                  <a:pt x="0" y="1144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-2700000">
            <a:off x="11517016" y="4817898"/>
            <a:ext cx="1144857" cy="1144857"/>
          </a:xfrm>
          <a:custGeom>
            <a:avLst/>
            <a:gdLst/>
            <a:ahLst/>
            <a:cxnLst/>
            <a:rect l="l" t="t" r="r" b="b"/>
            <a:pathLst>
              <a:path w="1144857" h="1144857">
                <a:moveTo>
                  <a:pt x="0" y="0"/>
                </a:moveTo>
                <a:lnTo>
                  <a:pt x="1144857" y="0"/>
                </a:lnTo>
                <a:lnTo>
                  <a:pt x="1144857" y="1144857"/>
                </a:lnTo>
                <a:lnTo>
                  <a:pt x="0" y="1144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8724805" y="510183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1792139" y="5167660"/>
            <a:ext cx="441436" cy="408880"/>
          </a:xfrm>
          <a:custGeom>
            <a:avLst/>
            <a:gdLst/>
            <a:ahLst/>
            <a:cxnLst/>
            <a:rect l="l" t="t" r="r" b="b"/>
            <a:pathLst>
              <a:path w="441436" h="408880">
                <a:moveTo>
                  <a:pt x="0" y="0"/>
                </a:moveTo>
                <a:lnTo>
                  <a:pt x="441437" y="0"/>
                </a:lnTo>
                <a:lnTo>
                  <a:pt x="441437" y="408880"/>
                </a:lnTo>
                <a:lnTo>
                  <a:pt x="0" y="4088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5684208" y="5166292"/>
            <a:ext cx="463718" cy="448068"/>
          </a:xfrm>
          <a:custGeom>
            <a:avLst/>
            <a:gdLst/>
            <a:ahLst/>
            <a:cxnLst/>
            <a:rect l="l" t="t" r="r" b="b"/>
            <a:pathLst>
              <a:path w="463718" h="448068">
                <a:moveTo>
                  <a:pt x="0" y="0"/>
                </a:moveTo>
                <a:lnTo>
                  <a:pt x="463718" y="0"/>
                </a:lnTo>
                <a:lnTo>
                  <a:pt x="463718" y="448068"/>
                </a:lnTo>
                <a:lnTo>
                  <a:pt x="0" y="448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>
            <a:off x="7618783" y="6005918"/>
            <a:ext cx="2669612" cy="995153"/>
            <a:chOff x="0" y="0"/>
            <a:chExt cx="3559483" cy="1326871"/>
          </a:xfrm>
        </p:grpSpPr>
        <p:sp>
          <p:nvSpPr>
            <p:cNvPr id="35" name="TextBox 35"/>
            <p:cNvSpPr txBox="1"/>
            <p:nvPr/>
          </p:nvSpPr>
          <p:spPr>
            <a:xfrm>
              <a:off x="0" y="-19050"/>
              <a:ext cx="3559483" cy="38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9"/>
                </a:lnSpc>
              </a:pPr>
              <a:r>
                <a:rPr lang="en-US" sz="1799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Practice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649115"/>
              <a:ext cx="3559483" cy="677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 algn="l">
                <a:lnSpc>
                  <a:spcPts val="2079"/>
                </a:lnSpc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Fragmentation</a:t>
              </a:r>
            </a:p>
            <a:p>
              <a:pPr marL="345439" lvl="1" indent="-172720" algn="l">
                <a:lnSpc>
                  <a:spcPts val="2079"/>
                </a:lnSpc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Unspecificied function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011192" y="6005918"/>
            <a:ext cx="1809750" cy="3052553"/>
            <a:chOff x="0" y="0"/>
            <a:chExt cx="2413000" cy="4070071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19050"/>
              <a:ext cx="2413000" cy="38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9"/>
                </a:lnSpc>
              </a:pPr>
              <a:r>
                <a:rPr lang="en-US" sz="1799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Feasibility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649115"/>
              <a:ext cx="2413000" cy="3420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 algn="l">
                <a:lnSpc>
                  <a:spcPts val="2079"/>
                </a:lnSpc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There are 4 months, and almost technique are high-level now, and the most important factor is the support from AI is very clear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899936" y="6005918"/>
            <a:ext cx="2225843" cy="2795378"/>
            <a:chOff x="0" y="0"/>
            <a:chExt cx="2967791" cy="3727171"/>
          </a:xfrm>
        </p:grpSpPr>
        <p:sp>
          <p:nvSpPr>
            <p:cNvPr id="41" name="TextBox 41"/>
            <p:cNvSpPr txBox="1"/>
            <p:nvPr/>
          </p:nvSpPr>
          <p:spPr>
            <a:xfrm>
              <a:off x="0" y="-19050"/>
              <a:ext cx="2413000" cy="38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9"/>
                </a:lnSpc>
              </a:pPr>
              <a:r>
                <a:rPr lang="en-US" sz="1799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Creativity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649115"/>
              <a:ext cx="2967791" cy="3078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 algn="l">
                <a:lnSpc>
                  <a:spcPts val="2079"/>
                </a:lnSpc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There are not many systems supporting the integration nowadays. </a:t>
              </a:r>
            </a:p>
            <a:p>
              <a:pPr marL="345439" lvl="1" indent="-172720" algn="l">
                <a:lnSpc>
                  <a:spcPts val="2079"/>
                </a:lnSpc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Having several creative functions ensures the unique on the larbor.</a:t>
              </a:r>
            </a:p>
            <a:p>
              <a:pPr algn="l">
                <a:lnSpc>
                  <a:spcPts val="2079"/>
                </a:lnSpc>
              </a:pPr>
              <a:endParaRPr lang="en-US" sz="1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4076700" y="1622363"/>
            <a:ext cx="101346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667198"/>
                </a:solidFill>
                <a:latin typeface="Canva Sans"/>
                <a:ea typeface="Canva Sans"/>
                <a:cs typeface="Canva Sans"/>
                <a:sym typeface="Canva Sans"/>
              </a:rPr>
              <a:t>Criteria to choose a project (and also for design functions)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825075" y="871793"/>
            <a:ext cx="1263785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4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Project Selection Criteria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600" y="3329753"/>
            <a:ext cx="5111802" cy="5111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100000"/>
                  </a:srgbClr>
                </a:gs>
                <a:gs pos="50000">
                  <a:srgbClr val="FFFFFF">
                    <a:alpha val="0"/>
                  </a:srgbClr>
                </a:gs>
                <a:gs pos="75000">
                  <a:srgbClr val="FCFDFE">
                    <a:alpha val="0"/>
                  </a:srgbClr>
                </a:gs>
                <a:gs pos="100000">
                  <a:srgbClr val="FCFDFE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4636154" y="2638309"/>
            <a:ext cx="5111802" cy="6494689"/>
            <a:chOff x="0" y="0"/>
            <a:chExt cx="1168896" cy="14851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8896" cy="1485116"/>
            </a:xfrm>
            <a:custGeom>
              <a:avLst/>
              <a:gdLst/>
              <a:ahLst/>
              <a:cxnLst/>
              <a:rect l="l" t="t" r="r" b="b"/>
              <a:pathLst>
                <a:path w="1168896" h="1485116">
                  <a:moveTo>
                    <a:pt x="584448" y="0"/>
                  </a:moveTo>
                  <a:lnTo>
                    <a:pt x="1168896" y="1485116"/>
                  </a:lnTo>
                  <a:lnTo>
                    <a:pt x="0" y="1485116"/>
                  </a:lnTo>
                  <a:lnTo>
                    <a:pt x="584448" y="0"/>
                  </a:lnTo>
                  <a:close/>
                </a:path>
              </a:pathLst>
            </a:custGeom>
            <a:gradFill rotWithShape="1">
              <a:gsLst>
                <a:gs pos="0">
                  <a:srgbClr val="6AD572">
                    <a:alpha val="100000"/>
                  </a:srgbClr>
                </a:gs>
                <a:gs pos="100000">
                  <a:srgbClr val="6AD572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82640" y="641893"/>
              <a:ext cx="803616" cy="7371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8540044" y="2638309"/>
            <a:ext cx="5111802" cy="6494689"/>
            <a:chOff x="0" y="0"/>
            <a:chExt cx="1168896" cy="14851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8896" cy="1485116"/>
            </a:xfrm>
            <a:custGeom>
              <a:avLst/>
              <a:gdLst/>
              <a:ahLst/>
              <a:cxnLst/>
              <a:rect l="l" t="t" r="r" b="b"/>
              <a:pathLst>
                <a:path w="1168896" h="1485116">
                  <a:moveTo>
                    <a:pt x="584448" y="0"/>
                  </a:moveTo>
                  <a:lnTo>
                    <a:pt x="1168896" y="1485116"/>
                  </a:lnTo>
                  <a:lnTo>
                    <a:pt x="0" y="1485116"/>
                  </a:lnTo>
                  <a:lnTo>
                    <a:pt x="584448" y="0"/>
                  </a:lnTo>
                  <a:close/>
                </a:path>
              </a:pathLst>
            </a:custGeom>
            <a:gradFill rotWithShape="1">
              <a:gsLst>
                <a:gs pos="0">
                  <a:srgbClr val="65A6FE">
                    <a:alpha val="100000"/>
                  </a:srgbClr>
                </a:gs>
                <a:gs pos="100000">
                  <a:srgbClr val="65A6FE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2640" y="641893"/>
              <a:ext cx="803616" cy="7371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2566598" y="3329753"/>
            <a:ext cx="5111802" cy="511180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25000">
                  <a:srgbClr val="FFFFFF">
                    <a:alpha val="100000"/>
                  </a:srgbClr>
                </a:gs>
                <a:gs pos="50000">
                  <a:srgbClr val="FFFFFF">
                    <a:alpha val="0"/>
                  </a:srgbClr>
                </a:gs>
                <a:gs pos="75000">
                  <a:srgbClr val="FCFDFE">
                    <a:alpha val="0"/>
                  </a:srgbClr>
                </a:gs>
                <a:gs pos="100000">
                  <a:srgbClr val="FCFDFE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918320" y="3622517"/>
            <a:ext cx="4451359" cy="445135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9EBF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209324" y="3950977"/>
            <a:ext cx="3869352" cy="386935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EB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7410954" y="4428548"/>
            <a:ext cx="3466093" cy="3466093"/>
          </a:xfrm>
          <a:custGeom>
            <a:avLst/>
            <a:gdLst/>
            <a:ahLst/>
            <a:cxnLst/>
            <a:rect l="l" t="t" r="r" b="b"/>
            <a:pathLst>
              <a:path w="3466093" h="3466093">
                <a:moveTo>
                  <a:pt x="0" y="0"/>
                </a:moveTo>
                <a:lnTo>
                  <a:pt x="3466092" y="0"/>
                </a:lnTo>
                <a:lnTo>
                  <a:pt x="3466092" y="3466093"/>
                </a:lnTo>
                <a:lnTo>
                  <a:pt x="0" y="3466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7673072" y="4509976"/>
            <a:ext cx="2941856" cy="294185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EB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673072" y="4414726"/>
            <a:ext cx="2941856" cy="294185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023748" y="4727945"/>
            <a:ext cx="2240504" cy="224050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gradFill>
                <a:gsLst>
                  <a:gs pos="0">
                    <a:srgbClr val="6AD572">
                      <a:alpha val="100000"/>
                    </a:srgbClr>
                  </a:gs>
                  <a:gs pos="100000">
                    <a:srgbClr val="65A6F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076700" y="2019440"/>
            <a:ext cx="101346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667198"/>
                </a:solidFill>
                <a:latin typeface="Canva Sans"/>
                <a:ea typeface="Canva Sans"/>
                <a:cs typeface="Canva Sans"/>
                <a:sym typeface="Canva Sans"/>
              </a:rPr>
              <a:t>Show the landscape of the problems student face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825075" y="1180170"/>
            <a:ext cx="1263785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4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Problems to be solved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349347" y="5529418"/>
            <a:ext cx="1589306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4800">
                <a:solidFill>
                  <a:srgbClr val="667198"/>
                </a:solidFill>
                <a:latin typeface="Gotham"/>
                <a:ea typeface="Gotham"/>
                <a:cs typeface="Gotham"/>
                <a:sym typeface="Gotham"/>
              </a:rPr>
              <a:t>vs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415814" y="4376530"/>
            <a:ext cx="4648200" cy="278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8" lvl="1" indent="-194309" algn="l">
              <a:lnSpc>
                <a:spcPts val="2798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Many different users: Apps often are designed to be appropriate for as many users as possible.</a:t>
            </a:r>
          </a:p>
          <a:p>
            <a:pPr marL="388618" lvl="1" indent="-194309" algn="l">
              <a:lnSpc>
                <a:spcPts val="2798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Leading to inefficient usage for students, such as Jira, containing  many redundant functions for a team of students to use</a:t>
            </a:r>
          </a:p>
          <a:p>
            <a:pPr algn="l">
              <a:lnSpc>
                <a:spcPts val="2798"/>
              </a:lnSpc>
            </a:pPr>
            <a:endParaRPr lang="en-US" sz="1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23986" y="4376530"/>
            <a:ext cx="4648200" cy="2081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8" lvl="1" indent="-194309" algn="l">
              <a:lnSpc>
                <a:spcPts val="2798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Collaboration: Messenger or Zalo</a:t>
            </a:r>
          </a:p>
          <a:p>
            <a:pPr marL="388618" lvl="1" indent="-194309" algn="l">
              <a:lnSpc>
                <a:spcPts val="2798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Shared source: Google drive</a:t>
            </a:r>
          </a:p>
          <a:p>
            <a:pPr marL="388618" lvl="1" indent="-194309" algn="l">
              <a:lnSpc>
                <a:spcPts val="2798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Tasks organization: Jira</a:t>
            </a:r>
          </a:p>
          <a:p>
            <a:pPr marL="388618" lvl="1" indent="-194309" algn="l">
              <a:lnSpc>
                <a:spcPts val="2798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Over-reliance on numerous applications can impede effective teamwork.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720614" y="4104080"/>
            <a:ext cx="4343400" cy="30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0"/>
              </a:lnSpc>
            </a:pPr>
            <a:r>
              <a:rPr lang="en-US" sz="21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Overwhelming scope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66267" y="4104080"/>
            <a:ext cx="4343400" cy="30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0"/>
              </a:lnSpc>
            </a:pPr>
            <a:r>
              <a:rPr lang="en-US" sz="21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Fragmentation in learning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4590" y="5871314"/>
            <a:ext cx="18576230" cy="18680"/>
          </a:xfrm>
          <a:prstGeom prst="line">
            <a:avLst/>
          </a:prstGeom>
          <a:ln w="66675" cap="rnd">
            <a:gradFill>
              <a:gsLst>
                <a:gs pos="0">
                  <a:srgbClr val="6AD572">
                    <a:alpha val="100000"/>
                  </a:srgbClr>
                </a:gs>
                <a:gs pos="100000">
                  <a:srgbClr val="65A6FE">
                    <a:alpha val="100000"/>
                  </a:srgbClr>
                </a:gs>
              </a:gsLst>
              <a:lin ang="0"/>
            </a:gra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40542" y="6246284"/>
            <a:ext cx="2895600" cy="289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7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Java</a:t>
            </a:r>
          </a:p>
        </p:txBody>
      </p:sp>
      <p:sp>
        <p:nvSpPr>
          <p:cNvPr id="4" name="Freeform 4"/>
          <p:cNvSpPr/>
          <p:nvPr/>
        </p:nvSpPr>
        <p:spPr>
          <a:xfrm>
            <a:off x="526794" y="3527275"/>
            <a:ext cx="3123096" cy="2334514"/>
          </a:xfrm>
          <a:custGeom>
            <a:avLst/>
            <a:gdLst/>
            <a:ahLst/>
            <a:cxnLst/>
            <a:rect l="l" t="t" r="r" b="b"/>
            <a:pathLst>
              <a:path w="3123096" h="2334514">
                <a:moveTo>
                  <a:pt x="0" y="0"/>
                </a:moveTo>
                <a:lnTo>
                  <a:pt x="3123096" y="0"/>
                </a:lnTo>
                <a:lnTo>
                  <a:pt x="3123096" y="2334514"/>
                </a:lnTo>
                <a:lnTo>
                  <a:pt x="0" y="2334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42729" y="3646407"/>
            <a:ext cx="2491227" cy="1862192"/>
          </a:xfrm>
          <a:custGeom>
            <a:avLst/>
            <a:gdLst/>
            <a:ahLst/>
            <a:cxnLst/>
            <a:rect l="l" t="t" r="r" b="b"/>
            <a:pathLst>
              <a:path w="2491227" h="1862192">
                <a:moveTo>
                  <a:pt x="0" y="0"/>
                </a:moveTo>
                <a:lnTo>
                  <a:pt x="2491226" y="0"/>
                </a:lnTo>
                <a:lnTo>
                  <a:pt x="2491226" y="1862192"/>
                </a:lnTo>
                <a:lnTo>
                  <a:pt x="0" y="1862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42729" y="3598782"/>
            <a:ext cx="2491227" cy="1862192"/>
          </a:xfrm>
          <a:custGeom>
            <a:avLst/>
            <a:gdLst/>
            <a:ahLst/>
            <a:cxnLst/>
            <a:rect l="l" t="t" r="r" b="b"/>
            <a:pathLst>
              <a:path w="2491227" h="1862192">
                <a:moveTo>
                  <a:pt x="0" y="0"/>
                </a:moveTo>
                <a:lnTo>
                  <a:pt x="2491226" y="0"/>
                </a:lnTo>
                <a:lnTo>
                  <a:pt x="2491226" y="1862192"/>
                </a:lnTo>
                <a:lnTo>
                  <a:pt x="0" y="1862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3701459" y="6145202"/>
            <a:ext cx="3123096" cy="2334514"/>
          </a:xfrm>
          <a:custGeom>
            <a:avLst/>
            <a:gdLst/>
            <a:ahLst/>
            <a:cxnLst/>
            <a:rect l="l" t="t" r="r" b="b"/>
            <a:pathLst>
              <a:path w="3123096" h="2334514">
                <a:moveTo>
                  <a:pt x="0" y="0"/>
                </a:moveTo>
                <a:lnTo>
                  <a:pt x="3123096" y="0"/>
                </a:lnTo>
                <a:lnTo>
                  <a:pt x="3123096" y="2334514"/>
                </a:lnTo>
                <a:lnTo>
                  <a:pt x="0" y="2334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4017394" y="6293909"/>
            <a:ext cx="2491227" cy="1862192"/>
          </a:xfrm>
          <a:custGeom>
            <a:avLst/>
            <a:gdLst/>
            <a:ahLst/>
            <a:cxnLst/>
            <a:rect l="l" t="t" r="r" b="b"/>
            <a:pathLst>
              <a:path w="2491227" h="1862192">
                <a:moveTo>
                  <a:pt x="0" y="0"/>
                </a:moveTo>
                <a:lnTo>
                  <a:pt x="2491226" y="0"/>
                </a:lnTo>
                <a:lnTo>
                  <a:pt x="2491226" y="1862192"/>
                </a:lnTo>
                <a:lnTo>
                  <a:pt x="0" y="18621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4017394" y="6236759"/>
            <a:ext cx="2491227" cy="1862192"/>
          </a:xfrm>
          <a:custGeom>
            <a:avLst/>
            <a:gdLst/>
            <a:ahLst/>
            <a:cxnLst/>
            <a:rect l="l" t="t" r="r" b="b"/>
            <a:pathLst>
              <a:path w="2491227" h="1862192">
                <a:moveTo>
                  <a:pt x="0" y="0"/>
                </a:moveTo>
                <a:lnTo>
                  <a:pt x="2491226" y="0"/>
                </a:lnTo>
                <a:lnTo>
                  <a:pt x="2491226" y="1862192"/>
                </a:lnTo>
                <a:lnTo>
                  <a:pt x="0" y="18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>
            <a:off x="10770139" y="6145202"/>
            <a:ext cx="3123096" cy="2334514"/>
          </a:xfrm>
          <a:custGeom>
            <a:avLst/>
            <a:gdLst/>
            <a:ahLst/>
            <a:cxnLst/>
            <a:rect l="l" t="t" r="r" b="b"/>
            <a:pathLst>
              <a:path w="3123096" h="2334514">
                <a:moveTo>
                  <a:pt x="0" y="0"/>
                </a:moveTo>
                <a:lnTo>
                  <a:pt x="3123096" y="0"/>
                </a:lnTo>
                <a:lnTo>
                  <a:pt x="3123096" y="2334514"/>
                </a:lnTo>
                <a:lnTo>
                  <a:pt x="0" y="2334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0800000">
            <a:off x="11086074" y="6293909"/>
            <a:ext cx="2491227" cy="1862192"/>
          </a:xfrm>
          <a:custGeom>
            <a:avLst/>
            <a:gdLst/>
            <a:ahLst/>
            <a:cxnLst/>
            <a:rect l="l" t="t" r="r" b="b"/>
            <a:pathLst>
              <a:path w="2491227" h="1862192">
                <a:moveTo>
                  <a:pt x="0" y="0"/>
                </a:moveTo>
                <a:lnTo>
                  <a:pt x="2491226" y="0"/>
                </a:lnTo>
                <a:lnTo>
                  <a:pt x="2491226" y="1862192"/>
                </a:lnTo>
                <a:lnTo>
                  <a:pt x="0" y="18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0800000">
            <a:off x="11086074" y="6236759"/>
            <a:ext cx="2491227" cy="1862192"/>
          </a:xfrm>
          <a:custGeom>
            <a:avLst/>
            <a:gdLst/>
            <a:ahLst/>
            <a:cxnLst/>
            <a:rect l="l" t="t" r="r" b="b"/>
            <a:pathLst>
              <a:path w="2491227" h="1862192">
                <a:moveTo>
                  <a:pt x="0" y="0"/>
                </a:moveTo>
                <a:lnTo>
                  <a:pt x="2491226" y="0"/>
                </a:lnTo>
                <a:lnTo>
                  <a:pt x="2491226" y="1862192"/>
                </a:lnTo>
                <a:lnTo>
                  <a:pt x="0" y="18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947722" y="5723631"/>
            <a:ext cx="281240" cy="327261"/>
            <a:chOff x="0" y="0"/>
            <a:chExt cx="6985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AD5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40854" tIns="40854" rIns="40854" bIns="40854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124360" y="5700454"/>
            <a:ext cx="277295" cy="322670"/>
            <a:chOff x="0" y="0"/>
            <a:chExt cx="6985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56AB9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40854" tIns="40854" rIns="40854" bIns="40854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080790" y="5709979"/>
            <a:ext cx="277295" cy="322670"/>
            <a:chOff x="0" y="0"/>
            <a:chExt cx="6985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5B3C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40854" tIns="40854" rIns="40854" bIns="40854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193039" y="5723631"/>
            <a:ext cx="277295" cy="322670"/>
            <a:chOff x="0" y="0"/>
            <a:chExt cx="6985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5A6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40854" tIns="40854" rIns="40854" bIns="40854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7291280" y="3527275"/>
            <a:ext cx="3123096" cy="2334514"/>
          </a:xfrm>
          <a:custGeom>
            <a:avLst/>
            <a:gdLst/>
            <a:ahLst/>
            <a:cxnLst/>
            <a:rect l="l" t="t" r="r" b="b"/>
            <a:pathLst>
              <a:path w="3123096" h="2334514">
                <a:moveTo>
                  <a:pt x="0" y="0"/>
                </a:moveTo>
                <a:lnTo>
                  <a:pt x="3123096" y="0"/>
                </a:lnTo>
                <a:lnTo>
                  <a:pt x="3123096" y="2334514"/>
                </a:lnTo>
                <a:lnTo>
                  <a:pt x="0" y="2334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7607215" y="3646407"/>
            <a:ext cx="2491227" cy="1862192"/>
          </a:xfrm>
          <a:custGeom>
            <a:avLst/>
            <a:gdLst/>
            <a:ahLst/>
            <a:cxnLst/>
            <a:rect l="l" t="t" r="r" b="b"/>
            <a:pathLst>
              <a:path w="2491227" h="1862192">
                <a:moveTo>
                  <a:pt x="0" y="0"/>
                </a:moveTo>
                <a:lnTo>
                  <a:pt x="2491226" y="0"/>
                </a:lnTo>
                <a:lnTo>
                  <a:pt x="2491226" y="1862192"/>
                </a:lnTo>
                <a:lnTo>
                  <a:pt x="0" y="18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7607215" y="3598782"/>
            <a:ext cx="2491227" cy="1862192"/>
          </a:xfrm>
          <a:custGeom>
            <a:avLst/>
            <a:gdLst/>
            <a:ahLst/>
            <a:cxnLst/>
            <a:rect l="l" t="t" r="r" b="b"/>
            <a:pathLst>
              <a:path w="2491227" h="1862192">
                <a:moveTo>
                  <a:pt x="0" y="0"/>
                </a:moveTo>
                <a:lnTo>
                  <a:pt x="2491226" y="0"/>
                </a:lnTo>
                <a:lnTo>
                  <a:pt x="2491226" y="1862192"/>
                </a:lnTo>
                <a:lnTo>
                  <a:pt x="0" y="18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8714181" y="5700454"/>
            <a:ext cx="277295" cy="322670"/>
            <a:chOff x="0" y="0"/>
            <a:chExt cx="6985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5B3C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40854" tIns="40854" rIns="40854" bIns="40854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4657889" y="3389117"/>
            <a:ext cx="3123096" cy="2334514"/>
          </a:xfrm>
          <a:custGeom>
            <a:avLst/>
            <a:gdLst/>
            <a:ahLst/>
            <a:cxnLst/>
            <a:rect l="l" t="t" r="r" b="b"/>
            <a:pathLst>
              <a:path w="3123096" h="2334514">
                <a:moveTo>
                  <a:pt x="0" y="0"/>
                </a:moveTo>
                <a:lnTo>
                  <a:pt x="3123096" y="0"/>
                </a:lnTo>
                <a:lnTo>
                  <a:pt x="3123096" y="2334514"/>
                </a:lnTo>
                <a:lnTo>
                  <a:pt x="0" y="2334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4973824" y="3508249"/>
            <a:ext cx="2491227" cy="1862192"/>
          </a:xfrm>
          <a:custGeom>
            <a:avLst/>
            <a:gdLst/>
            <a:ahLst/>
            <a:cxnLst/>
            <a:rect l="l" t="t" r="r" b="b"/>
            <a:pathLst>
              <a:path w="2491227" h="1862192">
                <a:moveTo>
                  <a:pt x="0" y="0"/>
                </a:moveTo>
                <a:lnTo>
                  <a:pt x="2491227" y="0"/>
                </a:lnTo>
                <a:lnTo>
                  <a:pt x="2491227" y="1862192"/>
                </a:lnTo>
                <a:lnTo>
                  <a:pt x="0" y="18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4973824" y="3460624"/>
            <a:ext cx="2491227" cy="1862192"/>
          </a:xfrm>
          <a:custGeom>
            <a:avLst/>
            <a:gdLst/>
            <a:ahLst/>
            <a:cxnLst/>
            <a:rect l="l" t="t" r="r" b="b"/>
            <a:pathLst>
              <a:path w="2491227" h="1862192">
                <a:moveTo>
                  <a:pt x="0" y="0"/>
                </a:moveTo>
                <a:lnTo>
                  <a:pt x="2491227" y="0"/>
                </a:lnTo>
                <a:lnTo>
                  <a:pt x="2491227" y="1862192"/>
                </a:lnTo>
                <a:lnTo>
                  <a:pt x="0" y="18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830283" y="3785842"/>
            <a:ext cx="516119" cy="550126"/>
          </a:xfrm>
          <a:custGeom>
            <a:avLst/>
            <a:gdLst/>
            <a:ahLst/>
            <a:cxnLst/>
            <a:rect l="l" t="t" r="r" b="b"/>
            <a:pathLst>
              <a:path w="516119" h="550126">
                <a:moveTo>
                  <a:pt x="0" y="0"/>
                </a:moveTo>
                <a:lnTo>
                  <a:pt x="516118" y="0"/>
                </a:lnTo>
                <a:lnTo>
                  <a:pt x="516118" y="550126"/>
                </a:lnTo>
                <a:lnTo>
                  <a:pt x="0" y="55012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4962979" y="7356206"/>
            <a:ext cx="600057" cy="600057"/>
          </a:xfrm>
          <a:custGeom>
            <a:avLst/>
            <a:gdLst/>
            <a:ahLst/>
            <a:cxnLst/>
            <a:rect l="l" t="t" r="r" b="b"/>
            <a:pathLst>
              <a:path w="600057" h="600057">
                <a:moveTo>
                  <a:pt x="0" y="0"/>
                </a:moveTo>
                <a:lnTo>
                  <a:pt x="600056" y="0"/>
                </a:lnTo>
                <a:lnTo>
                  <a:pt x="600056" y="600057"/>
                </a:lnTo>
                <a:lnTo>
                  <a:pt x="0" y="60005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8637471" y="3819370"/>
            <a:ext cx="430714" cy="516598"/>
          </a:xfrm>
          <a:custGeom>
            <a:avLst/>
            <a:gdLst/>
            <a:ahLst/>
            <a:cxnLst/>
            <a:rect l="l" t="t" r="r" b="b"/>
            <a:pathLst>
              <a:path w="430714" h="516598">
                <a:moveTo>
                  <a:pt x="0" y="0"/>
                </a:moveTo>
                <a:lnTo>
                  <a:pt x="430714" y="0"/>
                </a:lnTo>
                <a:lnTo>
                  <a:pt x="430714" y="516598"/>
                </a:lnTo>
                <a:lnTo>
                  <a:pt x="0" y="51659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2056851" y="7381399"/>
            <a:ext cx="549672" cy="549672"/>
          </a:xfrm>
          <a:custGeom>
            <a:avLst/>
            <a:gdLst/>
            <a:ahLst/>
            <a:cxnLst/>
            <a:rect l="l" t="t" r="r" b="b"/>
            <a:pathLst>
              <a:path w="549672" h="549672">
                <a:moveTo>
                  <a:pt x="0" y="0"/>
                </a:moveTo>
                <a:lnTo>
                  <a:pt x="549672" y="0"/>
                </a:lnTo>
                <a:lnTo>
                  <a:pt x="549672" y="549671"/>
                </a:lnTo>
                <a:lnTo>
                  <a:pt x="0" y="54967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4076700" y="2019440"/>
            <a:ext cx="101346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667198"/>
                </a:solidFill>
                <a:latin typeface="Canva Sans"/>
                <a:ea typeface="Canva Sans"/>
                <a:cs typeface="Canva Sans"/>
                <a:sym typeface="Canva Sans"/>
              </a:rPr>
              <a:t>Sequential approach to transform strategic vision into operational reality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590248" y="1180170"/>
            <a:ext cx="13107504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4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Technology Stack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41871" y="4739855"/>
            <a:ext cx="2292942" cy="27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BE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405028" y="6207597"/>
            <a:ext cx="2895600" cy="91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ctr">
              <a:lnSpc>
                <a:spcPts val="2487"/>
              </a:lnSpc>
              <a:buAutoNum type="arabicPeriod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Postgres</a:t>
            </a:r>
          </a:p>
          <a:p>
            <a:pPr marL="345439" lvl="1" indent="-172720" algn="ctr">
              <a:lnSpc>
                <a:spcPts val="2487"/>
              </a:lnSpc>
              <a:buAutoNum type="arabicPeriod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MongoDB</a:t>
            </a:r>
          </a:p>
          <a:p>
            <a:pPr marL="345439" lvl="1" indent="-172720" algn="ctr">
              <a:lnSpc>
                <a:spcPts val="2487"/>
              </a:lnSpc>
              <a:buAutoNum type="arabicPeriod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Redis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878133" y="5096315"/>
            <a:ext cx="2895600" cy="289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7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NextJS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116536" y="6685602"/>
            <a:ext cx="2292942" cy="27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FE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838364" y="4878380"/>
            <a:ext cx="2895600" cy="604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ctr">
              <a:lnSpc>
                <a:spcPts val="2487"/>
              </a:lnSpc>
              <a:buAutoNum type="arabicPeriod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Google OAuth 2.0</a:t>
            </a:r>
          </a:p>
          <a:p>
            <a:pPr marL="345439" lvl="1" indent="-172720" algn="ctr">
              <a:lnSpc>
                <a:spcPts val="2487"/>
              </a:lnSpc>
              <a:buAutoNum type="arabicPeriod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Google Cloud Storage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706357" y="4739855"/>
            <a:ext cx="2292942" cy="27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Database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771637" y="6384762"/>
            <a:ext cx="2895600" cy="604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ctr">
              <a:lnSpc>
                <a:spcPts val="2487"/>
              </a:lnSpc>
              <a:buAutoNum type="arabicPeriod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Apache Kafka</a:t>
            </a:r>
          </a:p>
          <a:p>
            <a:pPr marL="345439" lvl="1" indent="-172720" algn="ctr">
              <a:lnSpc>
                <a:spcPts val="2487"/>
              </a:lnSpc>
              <a:buAutoNum type="arabicPeriod"/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Hocuspocus server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5072967" y="4468347"/>
            <a:ext cx="2292942" cy="54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Outstanding technique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185216" y="6851742"/>
            <a:ext cx="2292942" cy="27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Third-party</a:t>
            </a:r>
          </a:p>
        </p:txBody>
      </p:sp>
      <p:sp>
        <p:nvSpPr>
          <p:cNvPr id="49" name="Freeform 49"/>
          <p:cNvSpPr/>
          <p:nvPr/>
        </p:nvSpPr>
        <p:spPr>
          <a:xfrm>
            <a:off x="16000362" y="3719583"/>
            <a:ext cx="438150" cy="438150"/>
          </a:xfrm>
          <a:custGeom>
            <a:avLst/>
            <a:gdLst/>
            <a:ahLst/>
            <a:cxnLst/>
            <a:rect l="l" t="t" r="r" b="b"/>
            <a:pathLst>
              <a:path w="438150" h="438150">
                <a:moveTo>
                  <a:pt x="0" y="0"/>
                </a:moveTo>
                <a:lnTo>
                  <a:pt x="438150" y="0"/>
                </a:lnTo>
                <a:lnTo>
                  <a:pt x="438150" y="438150"/>
                </a:lnTo>
                <a:lnTo>
                  <a:pt x="0" y="43815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395354" y="-1426129"/>
            <a:ext cx="9355714" cy="13066433"/>
            <a:chOff x="0" y="0"/>
            <a:chExt cx="660400" cy="9223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922332"/>
            </a:xfrm>
            <a:custGeom>
              <a:avLst/>
              <a:gdLst/>
              <a:ahLst/>
              <a:cxnLst/>
              <a:rect l="l" t="t" r="r" b="b"/>
              <a:pathLst>
                <a:path w="660400" h="922332">
                  <a:moveTo>
                    <a:pt x="220252" y="903263"/>
                  </a:moveTo>
                  <a:cubicBezTo>
                    <a:pt x="254109" y="914777"/>
                    <a:pt x="292600" y="922332"/>
                    <a:pt x="330378" y="922332"/>
                  </a:cubicBezTo>
                  <a:cubicBezTo>
                    <a:pt x="368157" y="922332"/>
                    <a:pt x="404509" y="915855"/>
                    <a:pt x="438009" y="904341"/>
                  </a:cubicBezTo>
                  <a:cubicBezTo>
                    <a:pt x="438723" y="903982"/>
                    <a:pt x="439435" y="903982"/>
                    <a:pt x="440148" y="903622"/>
                  </a:cubicBezTo>
                  <a:cubicBezTo>
                    <a:pt x="565955" y="857567"/>
                    <a:pt x="658618" y="735953"/>
                    <a:pt x="660400" y="59139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90958"/>
                  </a:lnTo>
                  <a:cubicBezTo>
                    <a:pt x="1782" y="736672"/>
                    <a:pt x="93019" y="858287"/>
                    <a:pt x="220252" y="90326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gradFill>
                <a:gsLst>
                  <a:gs pos="0">
                    <a:srgbClr val="6AD572">
                      <a:alpha val="100000"/>
                    </a:srgbClr>
                  </a:gs>
                  <a:gs pos="100000">
                    <a:srgbClr val="65A6F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60400" cy="842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170880" y="1456635"/>
            <a:ext cx="13756292" cy="2651213"/>
          </a:xfrm>
          <a:custGeom>
            <a:avLst/>
            <a:gdLst/>
            <a:ahLst/>
            <a:cxnLst/>
            <a:rect l="l" t="t" r="r" b="b"/>
            <a:pathLst>
              <a:path w="13756292" h="2651213">
                <a:moveTo>
                  <a:pt x="0" y="0"/>
                </a:moveTo>
                <a:lnTo>
                  <a:pt x="13756291" y="0"/>
                </a:lnTo>
                <a:lnTo>
                  <a:pt x="13756291" y="2651212"/>
                </a:lnTo>
                <a:lnTo>
                  <a:pt x="0" y="2651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734419" y="1794837"/>
            <a:ext cx="6729215" cy="1296903"/>
          </a:xfrm>
          <a:custGeom>
            <a:avLst/>
            <a:gdLst/>
            <a:ahLst/>
            <a:cxnLst/>
            <a:rect l="l" t="t" r="r" b="b"/>
            <a:pathLst>
              <a:path w="6729215" h="1296903">
                <a:moveTo>
                  <a:pt x="0" y="0"/>
                </a:moveTo>
                <a:lnTo>
                  <a:pt x="6729216" y="0"/>
                </a:lnTo>
                <a:lnTo>
                  <a:pt x="6729216" y="1296903"/>
                </a:lnTo>
                <a:lnTo>
                  <a:pt x="0" y="1296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802511" y="1726746"/>
            <a:ext cx="6729215" cy="1296903"/>
          </a:xfrm>
          <a:custGeom>
            <a:avLst/>
            <a:gdLst/>
            <a:ahLst/>
            <a:cxnLst/>
            <a:rect l="l" t="t" r="r" b="b"/>
            <a:pathLst>
              <a:path w="6729215" h="1296903">
                <a:moveTo>
                  <a:pt x="0" y="0"/>
                </a:moveTo>
                <a:lnTo>
                  <a:pt x="6729215" y="0"/>
                </a:lnTo>
                <a:lnTo>
                  <a:pt x="6729215" y="1296903"/>
                </a:lnTo>
                <a:lnTo>
                  <a:pt x="0" y="12969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195985" y="4286917"/>
            <a:ext cx="13430905" cy="2588502"/>
          </a:xfrm>
          <a:custGeom>
            <a:avLst/>
            <a:gdLst/>
            <a:ahLst/>
            <a:cxnLst/>
            <a:rect l="l" t="t" r="r" b="b"/>
            <a:pathLst>
              <a:path w="13430905" h="2588502">
                <a:moveTo>
                  <a:pt x="0" y="0"/>
                </a:moveTo>
                <a:lnTo>
                  <a:pt x="13430905" y="0"/>
                </a:lnTo>
                <a:lnTo>
                  <a:pt x="13430905" y="2588502"/>
                </a:lnTo>
                <a:lnTo>
                  <a:pt x="0" y="2588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675234" y="4617120"/>
            <a:ext cx="6570045" cy="1266227"/>
          </a:xfrm>
          <a:custGeom>
            <a:avLst/>
            <a:gdLst/>
            <a:ahLst/>
            <a:cxnLst/>
            <a:rect l="l" t="t" r="r" b="b"/>
            <a:pathLst>
              <a:path w="6570045" h="1266227">
                <a:moveTo>
                  <a:pt x="0" y="0"/>
                </a:moveTo>
                <a:lnTo>
                  <a:pt x="6570045" y="0"/>
                </a:lnTo>
                <a:lnTo>
                  <a:pt x="6570045" y="1266226"/>
                </a:lnTo>
                <a:lnTo>
                  <a:pt x="0" y="126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741715" y="4550639"/>
            <a:ext cx="6570045" cy="1266227"/>
          </a:xfrm>
          <a:custGeom>
            <a:avLst/>
            <a:gdLst/>
            <a:ahLst/>
            <a:cxnLst/>
            <a:rect l="l" t="t" r="r" b="b"/>
            <a:pathLst>
              <a:path w="6570045" h="1266227">
                <a:moveTo>
                  <a:pt x="0" y="0"/>
                </a:moveTo>
                <a:lnTo>
                  <a:pt x="6570044" y="0"/>
                </a:lnTo>
                <a:lnTo>
                  <a:pt x="6570044" y="1266227"/>
                </a:lnTo>
                <a:lnTo>
                  <a:pt x="0" y="12662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518577" y="4973067"/>
            <a:ext cx="4234196" cy="42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786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System architecture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77188" y="2018147"/>
            <a:ext cx="4336777" cy="850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9"/>
              </a:lnSpc>
            </a:pPr>
            <a:r>
              <a:rPr lang="en-US" sz="2854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Main use case diagrams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4986" y="3877195"/>
            <a:ext cx="7610999" cy="137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0"/>
              </a:lnSpc>
            </a:pPr>
            <a:r>
              <a:rPr lang="en-US" sz="4625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Project analysis and design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4986" y="6846844"/>
            <a:ext cx="43434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University graduation project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4986" y="7267849"/>
            <a:ext cx="43434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2021-2025</a:t>
            </a:r>
          </a:p>
        </p:txBody>
      </p:sp>
      <p:sp>
        <p:nvSpPr>
          <p:cNvPr id="16" name="Freeform 16"/>
          <p:cNvSpPr/>
          <p:nvPr/>
        </p:nvSpPr>
        <p:spPr>
          <a:xfrm>
            <a:off x="7451666" y="7009721"/>
            <a:ext cx="13430905" cy="2588502"/>
          </a:xfrm>
          <a:custGeom>
            <a:avLst/>
            <a:gdLst/>
            <a:ahLst/>
            <a:cxnLst/>
            <a:rect l="l" t="t" r="r" b="b"/>
            <a:pathLst>
              <a:path w="13430905" h="2588502">
                <a:moveTo>
                  <a:pt x="0" y="0"/>
                </a:moveTo>
                <a:lnTo>
                  <a:pt x="13430905" y="0"/>
                </a:lnTo>
                <a:lnTo>
                  <a:pt x="13430905" y="2588502"/>
                </a:lnTo>
                <a:lnTo>
                  <a:pt x="0" y="2588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0930915" y="7339924"/>
            <a:ext cx="6570045" cy="1266227"/>
          </a:xfrm>
          <a:custGeom>
            <a:avLst/>
            <a:gdLst/>
            <a:ahLst/>
            <a:cxnLst/>
            <a:rect l="l" t="t" r="r" b="b"/>
            <a:pathLst>
              <a:path w="6570045" h="1266227">
                <a:moveTo>
                  <a:pt x="0" y="0"/>
                </a:moveTo>
                <a:lnTo>
                  <a:pt x="6570045" y="0"/>
                </a:lnTo>
                <a:lnTo>
                  <a:pt x="6570045" y="1266226"/>
                </a:lnTo>
                <a:lnTo>
                  <a:pt x="0" y="126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0997395" y="7273443"/>
            <a:ext cx="6570045" cy="1266227"/>
          </a:xfrm>
          <a:custGeom>
            <a:avLst/>
            <a:gdLst/>
            <a:ahLst/>
            <a:cxnLst/>
            <a:rect l="l" t="t" r="r" b="b"/>
            <a:pathLst>
              <a:path w="6570045" h="1266227">
                <a:moveTo>
                  <a:pt x="0" y="0"/>
                </a:moveTo>
                <a:lnTo>
                  <a:pt x="6570045" y="0"/>
                </a:lnTo>
                <a:lnTo>
                  <a:pt x="6570045" y="1266227"/>
                </a:lnTo>
                <a:lnTo>
                  <a:pt x="0" y="12662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2774258" y="7491083"/>
            <a:ext cx="4234196" cy="83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786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Overall system database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24400" y="1"/>
            <a:ext cx="13563600" cy="10287000"/>
          </a:xfrm>
          <a:custGeom>
            <a:avLst/>
            <a:gdLst/>
            <a:ahLst/>
            <a:cxnLst/>
            <a:rect l="l" t="t" r="r" b="b"/>
            <a:pathLst>
              <a:path w="13287626" h="10509101">
                <a:moveTo>
                  <a:pt x="0" y="0"/>
                </a:moveTo>
                <a:lnTo>
                  <a:pt x="13287626" y="0"/>
                </a:lnTo>
                <a:lnTo>
                  <a:pt x="13287626" y="10509101"/>
                </a:lnTo>
                <a:lnTo>
                  <a:pt x="0" y="10509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31375" y="4620185"/>
            <a:ext cx="4183251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667198"/>
                </a:solidFill>
                <a:latin typeface="Canva Sans"/>
                <a:ea typeface="Canva Sans"/>
                <a:cs typeface="Canva Sans"/>
                <a:sym typeface="Canva Sans"/>
              </a:rPr>
              <a:t>An overall use case diagram mapping how various actors interact with project management, scheduling, and communication modules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5431" y="3926765"/>
            <a:ext cx="3335139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4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Overall UC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4613" y="2512185"/>
            <a:ext cx="17078773" cy="6746115"/>
          </a:xfrm>
          <a:custGeom>
            <a:avLst/>
            <a:gdLst/>
            <a:ahLst/>
            <a:cxnLst/>
            <a:rect l="l" t="t" r="r" b="b"/>
            <a:pathLst>
              <a:path w="17078773" h="6746115">
                <a:moveTo>
                  <a:pt x="0" y="0"/>
                </a:moveTo>
                <a:lnTo>
                  <a:pt x="17078774" y="0"/>
                </a:lnTo>
                <a:lnTo>
                  <a:pt x="17078774" y="6746115"/>
                </a:lnTo>
                <a:lnTo>
                  <a:pt x="0" y="6746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286425" y="3185696"/>
            <a:ext cx="14368262" cy="6072604"/>
            <a:chOff x="0" y="0"/>
            <a:chExt cx="2888979" cy="12209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88979" cy="1220998"/>
            </a:xfrm>
            <a:custGeom>
              <a:avLst/>
              <a:gdLst/>
              <a:ahLst/>
              <a:cxnLst/>
              <a:rect l="l" t="t" r="r" b="b"/>
              <a:pathLst>
                <a:path w="2888979" h="1220998">
                  <a:moveTo>
                    <a:pt x="15087" y="0"/>
                  </a:moveTo>
                  <a:lnTo>
                    <a:pt x="2873892" y="0"/>
                  </a:lnTo>
                  <a:cubicBezTo>
                    <a:pt x="2877893" y="0"/>
                    <a:pt x="2881730" y="1590"/>
                    <a:pt x="2884560" y="4419"/>
                  </a:cubicBezTo>
                  <a:cubicBezTo>
                    <a:pt x="2887389" y="7248"/>
                    <a:pt x="2888979" y="11086"/>
                    <a:pt x="2888979" y="15087"/>
                  </a:cubicBezTo>
                  <a:lnTo>
                    <a:pt x="2888979" y="1205911"/>
                  </a:lnTo>
                  <a:cubicBezTo>
                    <a:pt x="2888979" y="1214244"/>
                    <a:pt x="2882224" y="1220998"/>
                    <a:pt x="2873892" y="1220998"/>
                  </a:cubicBezTo>
                  <a:lnTo>
                    <a:pt x="15087" y="1220998"/>
                  </a:lnTo>
                  <a:cubicBezTo>
                    <a:pt x="6755" y="1220998"/>
                    <a:pt x="0" y="1214244"/>
                    <a:pt x="0" y="1205911"/>
                  </a:cubicBezTo>
                  <a:lnTo>
                    <a:pt x="0" y="15087"/>
                  </a:lnTo>
                  <a:cubicBezTo>
                    <a:pt x="0" y="6755"/>
                    <a:pt x="6755" y="0"/>
                    <a:pt x="15087" y="0"/>
                  </a:cubicBezTo>
                  <a:close/>
                </a:path>
              </a:pathLst>
            </a:custGeom>
            <a:solidFill>
              <a:srgbClr val="E9EB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888979" cy="1268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86425" y="2827493"/>
            <a:ext cx="14173523" cy="6340370"/>
            <a:chOff x="0" y="0"/>
            <a:chExt cx="2849823" cy="1274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49823" cy="1274837"/>
            </a:xfrm>
            <a:custGeom>
              <a:avLst/>
              <a:gdLst/>
              <a:ahLst/>
              <a:cxnLst/>
              <a:rect l="l" t="t" r="r" b="b"/>
              <a:pathLst>
                <a:path w="2849823" h="1274837">
                  <a:moveTo>
                    <a:pt x="15294" y="0"/>
                  </a:moveTo>
                  <a:lnTo>
                    <a:pt x="2834529" y="0"/>
                  </a:lnTo>
                  <a:cubicBezTo>
                    <a:pt x="2838585" y="0"/>
                    <a:pt x="2842475" y="1611"/>
                    <a:pt x="2845344" y="4480"/>
                  </a:cubicBezTo>
                  <a:cubicBezTo>
                    <a:pt x="2848212" y="7348"/>
                    <a:pt x="2849823" y="11238"/>
                    <a:pt x="2849823" y="15294"/>
                  </a:cubicBezTo>
                  <a:lnTo>
                    <a:pt x="2849823" y="1259543"/>
                  </a:lnTo>
                  <a:cubicBezTo>
                    <a:pt x="2849823" y="1263599"/>
                    <a:pt x="2848212" y="1267489"/>
                    <a:pt x="2845344" y="1270358"/>
                  </a:cubicBezTo>
                  <a:cubicBezTo>
                    <a:pt x="2842475" y="1273226"/>
                    <a:pt x="2838585" y="1274837"/>
                    <a:pt x="2834529" y="1274837"/>
                  </a:cubicBezTo>
                  <a:lnTo>
                    <a:pt x="15294" y="1274837"/>
                  </a:lnTo>
                  <a:cubicBezTo>
                    <a:pt x="11238" y="1274837"/>
                    <a:pt x="7348" y="1273226"/>
                    <a:pt x="4480" y="1270358"/>
                  </a:cubicBezTo>
                  <a:cubicBezTo>
                    <a:pt x="1611" y="1267489"/>
                    <a:pt x="0" y="1263599"/>
                    <a:pt x="0" y="1259543"/>
                  </a:cubicBezTo>
                  <a:lnTo>
                    <a:pt x="0" y="15294"/>
                  </a:lnTo>
                  <a:cubicBezTo>
                    <a:pt x="0" y="11238"/>
                    <a:pt x="1611" y="7348"/>
                    <a:pt x="4480" y="4480"/>
                  </a:cubicBezTo>
                  <a:cubicBezTo>
                    <a:pt x="7348" y="1611"/>
                    <a:pt x="11238" y="0"/>
                    <a:pt x="15294" y="0"/>
                  </a:cubicBezTo>
                  <a:close/>
                </a:path>
              </a:pathLst>
            </a:custGeom>
            <a:solidFill>
              <a:srgbClr val="FCF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49823" cy="132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8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381094" y="2976704"/>
            <a:ext cx="9525813" cy="6041948"/>
          </a:xfrm>
          <a:custGeom>
            <a:avLst/>
            <a:gdLst/>
            <a:ahLst/>
            <a:cxnLst/>
            <a:rect l="l" t="t" r="r" b="b"/>
            <a:pathLst>
              <a:path w="9525813" h="6041948">
                <a:moveTo>
                  <a:pt x="0" y="0"/>
                </a:moveTo>
                <a:lnTo>
                  <a:pt x="9525812" y="0"/>
                </a:lnTo>
                <a:lnTo>
                  <a:pt x="9525812" y="6041948"/>
                </a:lnTo>
                <a:lnTo>
                  <a:pt x="0" y="604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412341" y="1873590"/>
            <a:ext cx="14546722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667198"/>
                </a:solidFill>
                <a:latin typeface="Canva Sans"/>
                <a:ea typeface="Canva Sans"/>
                <a:cs typeface="Canva Sans"/>
                <a:sym typeface="Canva Sans"/>
              </a:rPr>
              <a:t>Defining the hierarchy of work. Only the Owner can create Deliverables and Phases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7145" y="1180170"/>
            <a:ext cx="1233371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4800" b="1">
                <a:solidFill>
                  <a:srgbClr val="041F60"/>
                </a:solidFill>
                <a:latin typeface="Gotham Bold"/>
                <a:ea typeface="Gotham Bold"/>
                <a:cs typeface="Gotham Bold"/>
                <a:sym typeface="Gotham Bold"/>
              </a:rPr>
              <a:t>Project task structure management UC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587</Words>
  <Application>Microsoft Office PowerPoint</Application>
  <PresentationFormat>Custom</PresentationFormat>
  <Paragraphs>124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Gotham</vt:lpstr>
      <vt:lpstr>Gotham Bold</vt:lpstr>
      <vt:lpstr>Canva Sans</vt:lpstr>
      <vt:lpstr>DM Sans Bold</vt:lpstr>
      <vt:lpstr>DM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COLLABORATIVE SYSTEM TO SUPPORT LEARNING USING JAVA AND NEXTJS</dc:title>
  <cp:lastModifiedBy>Tran Manh Hung D21CN11</cp:lastModifiedBy>
  <cp:revision>2</cp:revision>
  <dcterms:created xsi:type="dcterms:W3CDTF">2006-08-16T00:00:00Z</dcterms:created>
  <dcterms:modified xsi:type="dcterms:W3CDTF">2026-01-08T06:20:49Z</dcterms:modified>
  <dc:identifier>DAG8YQJoiAI</dc:identifier>
</cp:coreProperties>
</file>